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30" r:id="rId2"/>
  </p:sldMasterIdLst>
  <p:notesMasterIdLst>
    <p:notesMasterId r:id="rId103"/>
  </p:notesMasterIdLst>
  <p:handoutMasterIdLst>
    <p:handoutMasterId r:id="rId104"/>
  </p:handoutMasterIdLst>
  <p:sldIdLst>
    <p:sldId id="256" r:id="rId3"/>
    <p:sldId id="346" r:id="rId4"/>
    <p:sldId id="368" r:id="rId5"/>
    <p:sldId id="257" r:id="rId6"/>
    <p:sldId id="349" r:id="rId7"/>
    <p:sldId id="333" r:id="rId8"/>
    <p:sldId id="273" r:id="rId9"/>
    <p:sldId id="258" r:id="rId10"/>
    <p:sldId id="329" r:id="rId11"/>
    <p:sldId id="327" r:id="rId12"/>
    <p:sldId id="324" r:id="rId13"/>
    <p:sldId id="352" r:id="rId14"/>
    <p:sldId id="326" r:id="rId15"/>
    <p:sldId id="284" r:id="rId16"/>
    <p:sldId id="295" r:id="rId17"/>
    <p:sldId id="294" r:id="rId18"/>
    <p:sldId id="334" r:id="rId19"/>
    <p:sldId id="278" r:id="rId20"/>
    <p:sldId id="279" r:id="rId21"/>
    <p:sldId id="280" r:id="rId22"/>
    <p:sldId id="275" r:id="rId23"/>
    <p:sldId id="357" r:id="rId24"/>
    <p:sldId id="351" r:id="rId25"/>
    <p:sldId id="282" r:id="rId26"/>
    <p:sldId id="358" r:id="rId27"/>
    <p:sldId id="285" r:id="rId28"/>
    <p:sldId id="311" r:id="rId29"/>
    <p:sldId id="312" r:id="rId30"/>
    <p:sldId id="274" r:id="rId31"/>
    <p:sldId id="263" r:id="rId32"/>
    <p:sldId id="264" r:id="rId33"/>
    <p:sldId id="271" r:id="rId34"/>
    <p:sldId id="353" r:id="rId35"/>
    <p:sldId id="270" r:id="rId36"/>
    <p:sldId id="265" r:id="rId37"/>
    <p:sldId id="332" r:id="rId38"/>
    <p:sldId id="369" r:id="rId39"/>
    <p:sldId id="375" r:id="rId40"/>
    <p:sldId id="266" r:id="rId41"/>
    <p:sldId id="261" r:id="rId42"/>
    <p:sldId id="267" r:id="rId43"/>
    <p:sldId id="297" r:id="rId44"/>
    <p:sldId id="342" r:id="rId45"/>
    <p:sldId id="296" r:id="rId46"/>
    <p:sldId id="262" r:id="rId47"/>
    <p:sldId id="364" r:id="rId48"/>
    <p:sldId id="365" r:id="rId49"/>
    <p:sldId id="363" r:id="rId50"/>
    <p:sldId id="366" r:id="rId51"/>
    <p:sldId id="367" r:id="rId52"/>
    <p:sldId id="362" r:id="rId53"/>
    <p:sldId id="330" r:id="rId54"/>
    <p:sldId id="331" r:id="rId55"/>
    <p:sldId id="340" r:id="rId56"/>
    <p:sldId id="272" r:id="rId57"/>
    <p:sldId id="343" r:id="rId58"/>
    <p:sldId id="344" r:id="rId59"/>
    <p:sldId id="335" r:id="rId60"/>
    <p:sldId id="283" r:id="rId61"/>
    <p:sldId id="293" r:id="rId62"/>
    <p:sldId id="286" r:id="rId63"/>
    <p:sldId id="287" r:id="rId64"/>
    <p:sldId id="288" r:id="rId65"/>
    <p:sldId id="289" r:id="rId66"/>
    <p:sldId id="290" r:id="rId67"/>
    <p:sldId id="336" r:id="rId68"/>
    <p:sldId id="291" r:id="rId69"/>
    <p:sldId id="337" r:id="rId70"/>
    <p:sldId id="292" r:id="rId71"/>
    <p:sldId id="298" r:id="rId72"/>
    <p:sldId id="299" r:id="rId73"/>
    <p:sldId id="300" r:id="rId74"/>
    <p:sldId id="301" r:id="rId75"/>
    <p:sldId id="302" r:id="rId76"/>
    <p:sldId id="303" r:id="rId77"/>
    <p:sldId id="308" r:id="rId78"/>
    <p:sldId id="309" r:id="rId79"/>
    <p:sldId id="310" r:id="rId80"/>
    <p:sldId id="345" r:id="rId81"/>
    <p:sldId id="313" r:id="rId82"/>
    <p:sldId id="316" r:id="rId83"/>
    <p:sldId id="318" r:id="rId84"/>
    <p:sldId id="317" r:id="rId85"/>
    <p:sldId id="319" r:id="rId86"/>
    <p:sldId id="314" r:id="rId87"/>
    <p:sldId id="315" r:id="rId88"/>
    <p:sldId id="321" r:id="rId89"/>
    <p:sldId id="354" r:id="rId90"/>
    <p:sldId id="322" r:id="rId91"/>
    <p:sldId id="355" r:id="rId92"/>
    <p:sldId id="328" r:id="rId93"/>
    <p:sldId id="356" r:id="rId94"/>
    <p:sldId id="323" r:id="rId95"/>
    <p:sldId id="360" r:id="rId96"/>
    <p:sldId id="359" r:id="rId97"/>
    <p:sldId id="361" r:id="rId98"/>
    <p:sldId id="320" r:id="rId99"/>
    <p:sldId id="338" r:id="rId100"/>
    <p:sldId id="348" r:id="rId101"/>
    <p:sldId id="347" r:id="rId10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2" autoAdjust="0"/>
    <p:restoredTop sz="81172" autoAdjust="0"/>
  </p:normalViewPr>
  <p:slideViewPr>
    <p:cSldViewPr>
      <p:cViewPr>
        <p:scale>
          <a:sx n="66" d="100"/>
          <a:sy n="66" d="100"/>
        </p:scale>
        <p:origin x="-1506"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631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07" Type="http://schemas.openxmlformats.org/officeDocument/2006/relationships/theme" Target="theme/theme1.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notesMaster" Target="notesMasters/notesMaster1.xml"/><Relationship Id="rId108"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B55EF3-824C-4EF6-BE2B-7B7590C877AB}"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267123E6-B13E-479E-89A4-8095F1E8DC7A}">
      <dgm:prSet phldrT="[Text]"/>
      <dgm:spPr/>
      <dgm:t>
        <a:bodyPr/>
        <a:lstStyle/>
        <a:p>
          <a:r>
            <a:rPr lang="en-US" dirty="0" smtClean="0"/>
            <a:t>1</a:t>
          </a:r>
          <a:endParaRPr lang="en-US" dirty="0"/>
        </a:p>
      </dgm:t>
    </dgm:pt>
    <dgm:pt modelId="{731EEE9B-21C5-4DF2-8362-442E908AC50D}" type="parTrans" cxnId="{73BD2919-8779-420F-A899-B1FBE565802C}">
      <dgm:prSet/>
      <dgm:spPr/>
      <dgm:t>
        <a:bodyPr/>
        <a:lstStyle/>
        <a:p>
          <a:endParaRPr lang="en-US"/>
        </a:p>
      </dgm:t>
    </dgm:pt>
    <dgm:pt modelId="{5C4A020B-A553-43D1-BB7C-F577F9BE34F5}" type="sibTrans" cxnId="{73BD2919-8779-420F-A899-B1FBE565802C}">
      <dgm:prSet/>
      <dgm:spPr/>
      <dgm:t>
        <a:bodyPr/>
        <a:lstStyle/>
        <a:p>
          <a:endParaRPr lang="en-US"/>
        </a:p>
      </dgm:t>
    </dgm:pt>
    <dgm:pt modelId="{8E3F6931-059E-48A9-A127-8BEA35D0A52B}">
      <dgm:prSet phldrT="[Text]"/>
      <dgm:spPr/>
      <dgm:t>
        <a:bodyPr/>
        <a:lstStyle/>
        <a:p>
          <a:r>
            <a:rPr lang="en-US" smtClean="0"/>
            <a:t>Data Element</a:t>
          </a:r>
          <a:endParaRPr lang="en-US" dirty="0"/>
        </a:p>
      </dgm:t>
    </dgm:pt>
    <dgm:pt modelId="{B8C354B3-3335-4D3B-945C-3775B699B7D7}" type="parTrans" cxnId="{BDB75355-F989-4CF0-8E6D-465E4FE7DF62}">
      <dgm:prSet/>
      <dgm:spPr/>
      <dgm:t>
        <a:bodyPr/>
        <a:lstStyle/>
        <a:p>
          <a:endParaRPr lang="en-US"/>
        </a:p>
      </dgm:t>
    </dgm:pt>
    <dgm:pt modelId="{7AF61CF7-8CB5-4B13-9354-11FAE023FA96}" type="sibTrans" cxnId="{BDB75355-F989-4CF0-8E6D-465E4FE7DF62}">
      <dgm:prSet/>
      <dgm:spPr/>
      <dgm:t>
        <a:bodyPr/>
        <a:lstStyle/>
        <a:p>
          <a:endParaRPr lang="en-US"/>
        </a:p>
      </dgm:t>
    </dgm:pt>
    <dgm:pt modelId="{23F43230-08C7-4B7F-9344-4C4D8A968295}">
      <dgm:prSet phldrT="[Text]"/>
      <dgm:spPr/>
      <dgm:t>
        <a:bodyPr/>
        <a:lstStyle/>
        <a:p>
          <a:r>
            <a:rPr lang="en-US" dirty="0" smtClean="0"/>
            <a:t>Single piece of information</a:t>
          </a:r>
          <a:endParaRPr lang="en-US" dirty="0"/>
        </a:p>
      </dgm:t>
    </dgm:pt>
    <dgm:pt modelId="{79839D70-9D23-4BAE-A36C-EAD342A80EB8}" type="parTrans" cxnId="{65676932-DDDD-4367-AD1E-7C0F09249BDD}">
      <dgm:prSet/>
      <dgm:spPr/>
      <dgm:t>
        <a:bodyPr/>
        <a:lstStyle/>
        <a:p>
          <a:endParaRPr lang="en-US"/>
        </a:p>
      </dgm:t>
    </dgm:pt>
    <dgm:pt modelId="{45CBC805-B3BE-4370-AF17-B6381F55A9FC}" type="sibTrans" cxnId="{65676932-DDDD-4367-AD1E-7C0F09249BDD}">
      <dgm:prSet/>
      <dgm:spPr/>
      <dgm:t>
        <a:bodyPr/>
        <a:lstStyle/>
        <a:p>
          <a:endParaRPr lang="en-US"/>
        </a:p>
      </dgm:t>
    </dgm:pt>
    <dgm:pt modelId="{7AE77D6C-B2AC-4BB1-903B-9210B6EC40F6}">
      <dgm:prSet phldrT="[Text]"/>
      <dgm:spPr/>
      <dgm:t>
        <a:bodyPr/>
        <a:lstStyle/>
        <a:p>
          <a:r>
            <a:rPr lang="en-US" dirty="0" smtClean="0"/>
            <a:t>2</a:t>
          </a:r>
          <a:endParaRPr lang="en-US" dirty="0"/>
        </a:p>
      </dgm:t>
    </dgm:pt>
    <dgm:pt modelId="{22093290-A0FD-48C3-AA77-12ADD65103A8}" type="parTrans" cxnId="{437DDD75-E4F3-4BE4-BA20-2178D3CEC135}">
      <dgm:prSet/>
      <dgm:spPr/>
      <dgm:t>
        <a:bodyPr/>
        <a:lstStyle/>
        <a:p>
          <a:endParaRPr lang="en-US"/>
        </a:p>
      </dgm:t>
    </dgm:pt>
    <dgm:pt modelId="{BE88C596-8984-43D4-BBEB-902B37DA234C}" type="sibTrans" cxnId="{437DDD75-E4F3-4BE4-BA20-2178D3CEC135}">
      <dgm:prSet/>
      <dgm:spPr/>
      <dgm:t>
        <a:bodyPr/>
        <a:lstStyle/>
        <a:p>
          <a:endParaRPr lang="en-US"/>
        </a:p>
      </dgm:t>
    </dgm:pt>
    <dgm:pt modelId="{F1A9FB5B-2AD8-4602-9A62-5642E223FDD0}">
      <dgm:prSet phldrT="[Text]"/>
      <dgm:spPr/>
      <dgm:t>
        <a:bodyPr/>
        <a:lstStyle/>
        <a:p>
          <a:r>
            <a:rPr lang="en-US" dirty="0" smtClean="0"/>
            <a:t>Record</a:t>
          </a:r>
          <a:endParaRPr lang="en-US" dirty="0"/>
        </a:p>
      </dgm:t>
    </dgm:pt>
    <dgm:pt modelId="{8D235ED7-D176-447B-B853-7E20ECFD220C}" type="parTrans" cxnId="{77E77B61-2660-4CCA-A765-2A1EFE743B06}">
      <dgm:prSet/>
      <dgm:spPr/>
      <dgm:t>
        <a:bodyPr/>
        <a:lstStyle/>
        <a:p>
          <a:endParaRPr lang="en-US"/>
        </a:p>
      </dgm:t>
    </dgm:pt>
    <dgm:pt modelId="{BED43546-F639-4D67-BE23-F00F76904401}" type="sibTrans" cxnId="{77E77B61-2660-4CCA-A765-2A1EFE743B06}">
      <dgm:prSet/>
      <dgm:spPr/>
      <dgm:t>
        <a:bodyPr/>
        <a:lstStyle/>
        <a:p>
          <a:endParaRPr lang="en-US"/>
        </a:p>
      </dgm:t>
    </dgm:pt>
    <dgm:pt modelId="{4D3F5C2B-3E0F-43C6-806D-865E0F6078E1}">
      <dgm:prSet phldrT="[Text]"/>
      <dgm:spPr/>
      <dgm:t>
        <a:bodyPr/>
        <a:lstStyle/>
        <a:p>
          <a:r>
            <a:rPr lang="en-US" dirty="0" smtClean="0"/>
            <a:t>Group of related data elements</a:t>
          </a:r>
          <a:endParaRPr lang="en-US" dirty="0"/>
        </a:p>
      </dgm:t>
    </dgm:pt>
    <dgm:pt modelId="{728D5427-9A51-4ABD-87B3-ED50CAC1F3AD}" type="parTrans" cxnId="{698C6D28-ADFE-456A-ABFE-AE7328DE996D}">
      <dgm:prSet/>
      <dgm:spPr/>
      <dgm:t>
        <a:bodyPr/>
        <a:lstStyle/>
        <a:p>
          <a:endParaRPr lang="en-US"/>
        </a:p>
      </dgm:t>
    </dgm:pt>
    <dgm:pt modelId="{F9135940-9C1E-431B-B1FC-3B7638E7DFAF}" type="sibTrans" cxnId="{698C6D28-ADFE-456A-ABFE-AE7328DE996D}">
      <dgm:prSet/>
      <dgm:spPr/>
      <dgm:t>
        <a:bodyPr/>
        <a:lstStyle/>
        <a:p>
          <a:endParaRPr lang="en-US"/>
        </a:p>
      </dgm:t>
    </dgm:pt>
    <dgm:pt modelId="{4D1A567E-128D-49EC-A3A3-2C5BFD4FBE39}">
      <dgm:prSet phldrT="[Text]"/>
      <dgm:spPr/>
      <dgm:t>
        <a:bodyPr/>
        <a:lstStyle/>
        <a:p>
          <a:r>
            <a:rPr lang="en-US" dirty="0" smtClean="0"/>
            <a:t>3</a:t>
          </a:r>
          <a:endParaRPr lang="en-US" dirty="0"/>
        </a:p>
      </dgm:t>
    </dgm:pt>
    <dgm:pt modelId="{63A5C613-FE1C-4DCB-8148-75913F5EAC36}" type="parTrans" cxnId="{CC254C23-84B2-49B7-AC9A-3A3AC9EBA692}">
      <dgm:prSet/>
      <dgm:spPr/>
      <dgm:t>
        <a:bodyPr/>
        <a:lstStyle/>
        <a:p>
          <a:endParaRPr lang="en-US"/>
        </a:p>
      </dgm:t>
    </dgm:pt>
    <dgm:pt modelId="{7C3E9CD2-330C-4352-BA5F-5A65A2AE39BC}" type="sibTrans" cxnId="{CC254C23-84B2-49B7-AC9A-3A3AC9EBA692}">
      <dgm:prSet/>
      <dgm:spPr/>
      <dgm:t>
        <a:bodyPr/>
        <a:lstStyle/>
        <a:p>
          <a:endParaRPr lang="en-US"/>
        </a:p>
      </dgm:t>
    </dgm:pt>
    <dgm:pt modelId="{895A3180-B6CE-4FF2-AA6A-F42E3D144ABE}">
      <dgm:prSet phldrT="[Text]"/>
      <dgm:spPr/>
      <dgm:t>
        <a:bodyPr/>
        <a:lstStyle/>
        <a:p>
          <a:r>
            <a:rPr lang="en-US" dirty="0" smtClean="0"/>
            <a:t>Transaction</a:t>
          </a:r>
          <a:endParaRPr lang="en-US" dirty="0"/>
        </a:p>
      </dgm:t>
    </dgm:pt>
    <dgm:pt modelId="{1A2E05B3-1B76-43A2-BBD6-D54B03AEB4E1}" type="parTrans" cxnId="{C898511D-FA79-42D8-8DE4-5EC91C990292}">
      <dgm:prSet/>
      <dgm:spPr/>
      <dgm:t>
        <a:bodyPr/>
        <a:lstStyle/>
        <a:p>
          <a:endParaRPr lang="en-US"/>
        </a:p>
      </dgm:t>
    </dgm:pt>
    <dgm:pt modelId="{6EFA3FA9-C287-47D2-A1F9-09F080318730}" type="sibTrans" cxnId="{C898511D-FA79-42D8-8DE4-5EC91C990292}">
      <dgm:prSet/>
      <dgm:spPr/>
      <dgm:t>
        <a:bodyPr/>
        <a:lstStyle/>
        <a:p>
          <a:endParaRPr lang="en-US"/>
        </a:p>
      </dgm:t>
    </dgm:pt>
    <dgm:pt modelId="{56B1472B-63EE-4C22-87D2-F960D86A01CD}">
      <dgm:prSet phldrT="[Text]"/>
      <dgm:spPr/>
      <dgm:t>
        <a:bodyPr/>
        <a:lstStyle/>
        <a:p>
          <a:r>
            <a:rPr lang="en-US" dirty="0" smtClean="0"/>
            <a:t>Group of records</a:t>
          </a:r>
          <a:endParaRPr lang="en-US" dirty="0"/>
        </a:p>
      </dgm:t>
    </dgm:pt>
    <dgm:pt modelId="{0A78A15C-7168-4839-8F56-02F441CA9C64}" type="parTrans" cxnId="{C163FBA8-4DDB-4A53-BE86-5711FAEF3697}">
      <dgm:prSet/>
      <dgm:spPr/>
      <dgm:t>
        <a:bodyPr/>
        <a:lstStyle/>
        <a:p>
          <a:endParaRPr lang="en-US"/>
        </a:p>
      </dgm:t>
    </dgm:pt>
    <dgm:pt modelId="{8FA38903-F258-4E70-8B0A-B488BF609B71}" type="sibTrans" cxnId="{C163FBA8-4DDB-4A53-BE86-5711FAEF3697}">
      <dgm:prSet/>
      <dgm:spPr/>
      <dgm:t>
        <a:bodyPr/>
        <a:lstStyle/>
        <a:p>
          <a:endParaRPr lang="en-US"/>
        </a:p>
      </dgm:t>
    </dgm:pt>
    <dgm:pt modelId="{418DCE18-CC0D-42D4-8B43-E9C48A4AF828}" type="pres">
      <dgm:prSet presAssocID="{71B55EF3-824C-4EF6-BE2B-7B7590C877AB}" presName="linearFlow" presStyleCnt="0">
        <dgm:presLayoutVars>
          <dgm:dir/>
          <dgm:animLvl val="lvl"/>
          <dgm:resizeHandles val="exact"/>
        </dgm:presLayoutVars>
      </dgm:prSet>
      <dgm:spPr/>
      <dgm:t>
        <a:bodyPr/>
        <a:lstStyle/>
        <a:p>
          <a:endParaRPr lang="en-US"/>
        </a:p>
      </dgm:t>
    </dgm:pt>
    <dgm:pt modelId="{6DFDE804-37AB-40CE-A8F8-6EF423888C9B}" type="pres">
      <dgm:prSet presAssocID="{267123E6-B13E-479E-89A4-8095F1E8DC7A}" presName="composite" presStyleCnt="0"/>
      <dgm:spPr/>
    </dgm:pt>
    <dgm:pt modelId="{8E962A0E-77DA-45FF-85D8-6E42BAB15C90}" type="pres">
      <dgm:prSet presAssocID="{267123E6-B13E-479E-89A4-8095F1E8DC7A}" presName="parentText" presStyleLbl="alignNode1" presStyleIdx="0" presStyleCnt="3">
        <dgm:presLayoutVars>
          <dgm:chMax val="1"/>
          <dgm:bulletEnabled val="1"/>
        </dgm:presLayoutVars>
      </dgm:prSet>
      <dgm:spPr/>
      <dgm:t>
        <a:bodyPr/>
        <a:lstStyle/>
        <a:p>
          <a:endParaRPr lang="en-US"/>
        </a:p>
      </dgm:t>
    </dgm:pt>
    <dgm:pt modelId="{A0E40EA2-E5F4-465E-9189-18E1E4864AD2}" type="pres">
      <dgm:prSet presAssocID="{267123E6-B13E-479E-89A4-8095F1E8DC7A}" presName="descendantText" presStyleLbl="alignAcc1" presStyleIdx="0" presStyleCnt="3">
        <dgm:presLayoutVars>
          <dgm:bulletEnabled val="1"/>
        </dgm:presLayoutVars>
      </dgm:prSet>
      <dgm:spPr/>
      <dgm:t>
        <a:bodyPr/>
        <a:lstStyle/>
        <a:p>
          <a:endParaRPr lang="en-US"/>
        </a:p>
      </dgm:t>
    </dgm:pt>
    <dgm:pt modelId="{526AC977-166D-4CEF-A826-BED1A590546D}" type="pres">
      <dgm:prSet presAssocID="{5C4A020B-A553-43D1-BB7C-F577F9BE34F5}" presName="sp" presStyleCnt="0"/>
      <dgm:spPr/>
    </dgm:pt>
    <dgm:pt modelId="{1189B70E-D9EE-47DD-9D29-856802624DC7}" type="pres">
      <dgm:prSet presAssocID="{7AE77D6C-B2AC-4BB1-903B-9210B6EC40F6}" presName="composite" presStyleCnt="0"/>
      <dgm:spPr/>
    </dgm:pt>
    <dgm:pt modelId="{72D7B9BC-66DC-4590-9096-501AE076093D}" type="pres">
      <dgm:prSet presAssocID="{7AE77D6C-B2AC-4BB1-903B-9210B6EC40F6}" presName="parentText" presStyleLbl="alignNode1" presStyleIdx="1" presStyleCnt="3">
        <dgm:presLayoutVars>
          <dgm:chMax val="1"/>
          <dgm:bulletEnabled val="1"/>
        </dgm:presLayoutVars>
      </dgm:prSet>
      <dgm:spPr/>
      <dgm:t>
        <a:bodyPr/>
        <a:lstStyle/>
        <a:p>
          <a:endParaRPr lang="en-US"/>
        </a:p>
      </dgm:t>
    </dgm:pt>
    <dgm:pt modelId="{A8731633-547B-4458-A063-C043C7470AC6}" type="pres">
      <dgm:prSet presAssocID="{7AE77D6C-B2AC-4BB1-903B-9210B6EC40F6}" presName="descendantText" presStyleLbl="alignAcc1" presStyleIdx="1" presStyleCnt="3">
        <dgm:presLayoutVars>
          <dgm:bulletEnabled val="1"/>
        </dgm:presLayoutVars>
      </dgm:prSet>
      <dgm:spPr/>
      <dgm:t>
        <a:bodyPr/>
        <a:lstStyle/>
        <a:p>
          <a:endParaRPr lang="en-US"/>
        </a:p>
      </dgm:t>
    </dgm:pt>
    <dgm:pt modelId="{99FCD3A3-BA4C-48DF-BEF8-711326C9333C}" type="pres">
      <dgm:prSet presAssocID="{BE88C596-8984-43D4-BBEB-902B37DA234C}" presName="sp" presStyleCnt="0"/>
      <dgm:spPr/>
    </dgm:pt>
    <dgm:pt modelId="{65EE0904-57B5-464B-B9CB-9A6BA27C9F22}" type="pres">
      <dgm:prSet presAssocID="{4D1A567E-128D-49EC-A3A3-2C5BFD4FBE39}" presName="composite" presStyleCnt="0"/>
      <dgm:spPr/>
    </dgm:pt>
    <dgm:pt modelId="{31480191-D6DA-4AC1-AF00-00343855348A}" type="pres">
      <dgm:prSet presAssocID="{4D1A567E-128D-49EC-A3A3-2C5BFD4FBE39}" presName="parentText" presStyleLbl="alignNode1" presStyleIdx="2" presStyleCnt="3">
        <dgm:presLayoutVars>
          <dgm:chMax val="1"/>
          <dgm:bulletEnabled val="1"/>
        </dgm:presLayoutVars>
      </dgm:prSet>
      <dgm:spPr/>
      <dgm:t>
        <a:bodyPr/>
        <a:lstStyle/>
        <a:p>
          <a:endParaRPr lang="en-US"/>
        </a:p>
      </dgm:t>
    </dgm:pt>
    <dgm:pt modelId="{6BBDA2DA-9F5C-401A-8F75-2D4FF990BFC7}" type="pres">
      <dgm:prSet presAssocID="{4D1A567E-128D-49EC-A3A3-2C5BFD4FBE39}" presName="descendantText" presStyleLbl="alignAcc1" presStyleIdx="2" presStyleCnt="3">
        <dgm:presLayoutVars>
          <dgm:bulletEnabled val="1"/>
        </dgm:presLayoutVars>
      </dgm:prSet>
      <dgm:spPr/>
      <dgm:t>
        <a:bodyPr/>
        <a:lstStyle/>
        <a:p>
          <a:endParaRPr lang="en-US"/>
        </a:p>
      </dgm:t>
    </dgm:pt>
  </dgm:ptLst>
  <dgm:cxnLst>
    <dgm:cxn modelId="{B07F330D-38C1-4661-9D5A-8A289EE6C5F3}" type="presOf" srcId="{267123E6-B13E-479E-89A4-8095F1E8DC7A}" destId="{8E962A0E-77DA-45FF-85D8-6E42BAB15C90}" srcOrd="0" destOrd="0" presId="urn:microsoft.com/office/officeart/2005/8/layout/chevron2"/>
    <dgm:cxn modelId="{93FC8153-D559-4FD5-BDAD-E949B59A4894}" type="presOf" srcId="{71B55EF3-824C-4EF6-BE2B-7B7590C877AB}" destId="{418DCE18-CC0D-42D4-8B43-E9C48A4AF828}" srcOrd="0" destOrd="0" presId="urn:microsoft.com/office/officeart/2005/8/layout/chevron2"/>
    <dgm:cxn modelId="{65676932-DDDD-4367-AD1E-7C0F09249BDD}" srcId="{8E3F6931-059E-48A9-A127-8BEA35D0A52B}" destId="{23F43230-08C7-4B7F-9344-4C4D8A968295}" srcOrd="0" destOrd="0" parTransId="{79839D70-9D23-4BAE-A36C-EAD342A80EB8}" sibTransId="{45CBC805-B3BE-4370-AF17-B6381F55A9FC}"/>
    <dgm:cxn modelId="{FDA383B3-C55C-4C9D-9DC7-E4D866833B85}" type="presOf" srcId="{F1A9FB5B-2AD8-4602-9A62-5642E223FDD0}" destId="{A8731633-547B-4458-A063-C043C7470AC6}" srcOrd="0" destOrd="0" presId="urn:microsoft.com/office/officeart/2005/8/layout/chevron2"/>
    <dgm:cxn modelId="{698C6D28-ADFE-456A-ABFE-AE7328DE996D}" srcId="{F1A9FB5B-2AD8-4602-9A62-5642E223FDD0}" destId="{4D3F5C2B-3E0F-43C6-806D-865E0F6078E1}" srcOrd="0" destOrd="0" parTransId="{728D5427-9A51-4ABD-87B3-ED50CAC1F3AD}" sibTransId="{F9135940-9C1E-431B-B1FC-3B7638E7DFAF}"/>
    <dgm:cxn modelId="{95B65608-7911-41E4-A07E-6FC52795A45D}" type="presOf" srcId="{895A3180-B6CE-4FF2-AA6A-F42E3D144ABE}" destId="{6BBDA2DA-9F5C-401A-8F75-2D4FF990BFC7}" srcOrd="0" destOrd="0" presId="urn:microsoft.com/office/officeart/2005/8/layout/chevron2"/>
    <dgm:cxn modelId="{920B7024-2F44-4793-8CCC-34ECE66F7987}" type="presOf" srcId="{56B1472B-63EE-4C22-87D2-F960D86A01CD}" destId="{6BBDA2DA-9F5C-401A-8F75-2D4FF990BFC7}" srcOrd="0" destOrd="1" presId="urn:microsoft.com/office/officeart/2005/8/layout/chevron2"/>
    <dgm:cxn modelId="{C163FBA8-4DDB-4A53-BE86-5711FAEF3697}" srcId="{895A3180-B6CE-4FF2-AA6A-F42E3D144ABE}" destId="{56B1472B-63EE-4C22-87D2-F960D86A01CD}" srcOrd="0" destOrd="0" parTransId="{0A78A15C-7168-4839-8F56-02F441CA9C64}" sibTransId="{8FA38903-F258-4E70-8B0A-B488BF609B71}"/>
    <dgm:cxn modelId="{D47E6FEB-AE21-4417-92F2-83DDB47CBA54}" type="presOf" srcId="{8E3F6931-059E-48A9-A127-8BEA35D0A52B}" destId="{A0E40EA2-E5F4-465E-9189-18E1E4864AD2}" srcOrd="0" destOrd="0" presId="urn:microsoft.com/office/officeart/2005/8/layout/chevron2"/>
    <dgm:cxn modelId="{437DDD75-E4F3-4BE4-BA20-2178D3CEC135}" srcId="{71B55EF3-824C-4EF6-BE2B-7B7590C877AB}" destId="{7AE77D6C-B2AC-4BB1-903B-9210B6EC40F6}" srcOrd="1" destOrd="0" parTransId="{22093290-A0FD-48C3-AA77-12ADD65103A8}" sibTransId="{BE88C596-8984-43D4-BBEB-902B37DA234C}"/>
    <dgm:cxn modelId="{A6BB1C68-31D1-40BC-B428-B21811BF060D}" type="presOf" srcId="{7AE77D6C-B2AC-4BB1-903B-9210B6EC40F6}" destId="{72D7B9BC-66DC-4590-9096-501AE076093D}" srcOrd="0" destOrd="0" presId="urn:microsoft.com/office/officeart/2005/8/layout/chevron2"/>
    <dgm:cxn modelId="{BF396E01-B2AF-4B66-A91D-4DAA4EA36E78}" type="presOf" srcId="{4D1A567E-128D-49EC-A3A3-2C5BFD4FBE39}" destId="{31480191-D6DA-4AC1-AF00-00343855348A}" srcOrd="0" destOrd="0" presId="urn:microsoft.com/office/officeart/2005/8/layout/chevron2"/>
    <dgm:cxn modelId="{CC254C23-84B2-49B7-AC9A-3A3AC9EBA692}" srcId="{71B55EF3-824C-4EF6-BE2B-7B7590C877AB}" destId="{4D1A567E-128D-49EC-A3A3-2C5BFD4FBE39}" srcOrd="2" destOrd="0" parTransId="{63A5C613-FE1C-4DCB-8148-75913F5EAC36}" sibTransId="{7C3E9CD2-330C-4352-BA5F-5A65A2AE39BC}"/>
    <dgm:cxn modelId="{1AACE3DE-E5DD-4D89-8D07-BC02A55D52B1}" type="presOf" srcId="{23F43230-08C7-4B7F-9344-4C4D8A968295}" destId="{A0E40EA2-E5F4-465E-9189-18E1E4864AD2}" srcOrd="0" destOrd="1" presId="urn:microsoft.com/office/officeart/2005/8/layout/chevron2"/>
    <dgm:cxn modelId="{C898511D-FA79-42D8-8DE4-5EC91C990292}" srcId="{4D1A567E-128D-49EC-A3A3-2C5BFD4FBE39}" destId="{895A3180-B6CE-4FF2-AA6A-F42E3D144ABE}" srcOrd="0" destOrd="0" parTransId="{1A2E05B3-1B76-43A2-BBD6-D54B03AEB4E1}" sibTransId="{6EFA3FA9-C287-47D2-A1F9-09F080318730}"/>
    <dgm:cxn modelId="{73BD2919-8779-420F-A899-B1FBE565802C}" srcId="{71B55EF3-824C-4EF6-BE2B-7B7590C877AB}" destId="{267123E6-B13E-479E-89A4-8095F1E8DC7A}" srcOrd="0" destOrd="0" parTransId="{731EEE9B-21C5-4DF2-8362-442E908AC50D}" sibTransId="{5C4A020B-A553-43D1-BB7C-F577F9BE34F5}"/>
    <dgm:cxn modelId="{77E77B61-2660-4CCA-A765-2A1EFE743B06}" srcId="{7AE77D6C-B2AC-4BB1-903B-9210B6EC40F6}" destId="{F1A9FB5B-2AD8-4602-9A62-5642E223FDD0}" srcOrd="0" destOrd="0" parTransId="{8D235ED7-D176-447B-B853-7E20ECFD220C}" sibTransId="{BED43546-F639-4D67-BE23-F00F76904401}"/>
    <dgm:cxn modelId="{1A4EDB74-2484-4046-B18B-40017ECE337E}" type="presOf" srcId="{4D3F5C2B-3E0F-43C6-806D-865E0F6078E1}" destId="{A8731633-547B-4458-A063-C043C7470AC6}" srcOrd="0" destOrd="1" presId="urn:microsoft.com/office/officeart/2005/8/layout/chevron2"/>
    <dgm:cxn modelId="{BDB75355-F989-4CF0-8E6D-465E4FE7DF62}" srcId="{267123E6-B13E-479E-89A4-8095F1E8DC7A}" destId="{8E3F6931-059E-48A9-A127-8BEA35D0A52B}" srcOrd="0" destOrd="0" parTransId="{B8C354B3-3335-4D3B-945C-3775B699B7D7}" sibTransId="{7AF61CF7-8CB5-4B13-9354-11FAE023FA96}"/>
    <dgm:cxn modelId="{EE97AE5B-478E-4CA4-86C0-C63951A8E486}" type="presParOf" srcId="{418DCE18-CC0D-42D4-8B43-E9C48A4AF828}" destId="{6DFDE804-37AB-40CE-A8F8-6EF423888C9B}" srcOrd="0" destOrd="0" presId="urn:microsoft.com/office/officeart/2005/8/layout/chevron2"/>
    <dgm:cxn modelId="{2079E816-A0DF-47D2-B83A-B5121E1150E5}" type="presParOf" srcId="{6DFDE804-37AB-40CE-A8F8-6EF423888C9B}" destId="{8E962A0E-77DA-45FF-85D8-6E42BAB15C90}" srcOrd="0" destOrd="0" presId="urn:microsoft.com/office/officeart/2005/8/layout/chevron2"/>
    <dgm:cxn modelId="{BEB64A24-1350-4A6D-A9A1-7153AE644A24}" type="presParOf" srcId="{6DFDE804-37AB-40CE-A8F8-6EF423888C9B}" destId="{A0E40EA2-E5F4-465E-9189-18E1E4864AD2}" srcOrd="1" destOrd="0" presId="urn:microsoft.com/office/officeart/2005/8/layout/chevron2"/>
    <dgm:cxn modelId="{CEA710CA-6129-46D7-9F22-E186A3E210C8}" type="presParOf" srcId="{418DCE18-CC0D-42D4-8B43-E9C48A4AF828}" destId="{526AC977-166D-4CEF-A826-BED1A590546D}" srcOrd="1" destOrd="0" presId="urn:microsoft.com/office/officeart/2005/8/layout/chevron2"/>
    <dgm:cxn modelId="{1CD07D8E-1099-4C1D-8F70-2561400DFCE3}" type="presParOf" srcId="{418DCE18-CC0D-42D4-8B43-E9C48A4AF828}" destId="{1189B70E-D9EE-47DD-9D29-856802624DC7}" srcOrd="2" destOrd="0" presId="urn:microsoft.com/office/officeart/2005/8/layout/chevron2"/>
    <dgm:cxn modelId="{1D64DB6D-B607-434B-A9DD-8D385B1818BD}" type="presParOf" srcId="{1189B70E-D9EE-47DD-9D29-856802624DC7}" destId="{72D7B9BC-66DC-4590-9096-501AE076093D}" srcOrd="0" destOrd="0" presId="urn:microsoft.com/office/officeart/2005/8/layout/chevron2"/>
    <dgm:cxn modelId="{48B77682-1917-42CF-B9AD-37325EE3E5AC}" type="presParOf" srcId="{1189B70E-D9EE-47DD-9D29-856802624DC7}" destId="{A8731633-547B-4458-A063-C043C7470AC6}" srcOrd="1" destOrd="0" presId="urn:microsoft.com/office/officeart/2005/8/layout/chevron2"/>
    <dgm:cxn modelId="{9C0CB556-53DE-44B9-B654-75EB1078A2CB}" type="presParOf" srcId="{418DCE18-CC0D-42D4-8B43-E9C48A4AF828}" destId="{99FCD3A3-BA4C-48DF-BEF8-711326C9333C}" srcOrd="3" destOrd="0" presId="urn:microsoft.com/office/officeart/2005/8/layout/chevron2"/>
    <dgm:cxn modelId="{84588B45-837B-4A00-BC7B-790B16A8FC38}" type="presParOf" srcId="{418DCE18-CC0D-42D4-8B43-E9C48A4AF828}" destId="{65EE0904-57B5-464B-B9CB-9A6BA27C9F22}" srcOrd="4" destOrd="0" presId="urn:microsoft.com/office/officeart/2005/8/layout/chevron2"/>
    <dgm:cxn modelId="{C8401740-5FE0-4E9C-A67F-7B4E9877A614}" type="presParOf" srcId="{65EE0904-57B5-464B-B9CB-9A6BA27C9F22}" destId="{31480191-D6DA-4AC1-AF00-00343855348A}" srcOrd="0" destOrd="0" presId="urn:microsoft.com/office/officeart/2005/8/layout/chevron2"/>
    <dgm:cxn modelId="{031B145C-8ADB-4378-950E-BFD79F87438F}" type="presParOf" srcId="{65EE0904-57B5-464B-B9CB-9A6BA27C9F22}" destId="{6BBDA2DA-9F5C-401A-8F75-2D4FF990BFC7}"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B55EF3-824C-4EF6-BE2B-7B7590C877AB}"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267123E6-B13E-479E-89A4-8095F1E8DC7A}">
      <dgm:prSet phldrT="[Text]"/>
      <dgm:spPr/>
      <dgm:t>
        <a:bodyPr/>
        <a:lstStyle/>
        <a:p>
          <a:r>
            <a:rPr lang="en-US" dirty="0" smtClean="0"/>
            <a:t>4</a:t>
          </a:r>
          <a:endParaRPr lang="en-US" dirty="0"/>
        </a:p>
      </dgm:t>
    </dgm:pt>
    <dgm:pt modelId="{731EEE9B-21C5-4DF2-8362-442E908AC50D}" type="parTrans" cxnId="{73BD2919-8779-420F-A899-B1FBE565802C}">
      <dgm:prSet/>
      <dgm:spPr/>
      <dgm:t>
        <a:bodyPr/>
        <a:lstStyle/>
        <a:p>
          <a:endParaRPr lang="en-US"/>
        </a:p>
      </dgm:t>
    </dgm:pt>
    <dgm:pt modelId="{5C4A020B-A553-43D1-BB7C-F577F9BE34F5}" type="sibTrans" cxnId="{73BD2919-8779-420F-A899-B1FBE565802C}">
      <dgm:prSet/>
      <dgm:spPr/>
      <dgm:t>
        <a:bodyPr/>
        <a:lstStyle/>
        <a:p>
          <a:endParaRPr lang="en-US"/>
        </a:p>
      </dgm:t>
    </dgm:pt>
    <dgm:pt modelId="{8E3F6931-059E-48A9-A127-8BEA35D0A52B}">
      <dgm:prSet phldrT="[Text]"/>
      <dgm:spPr/>
      <dgm:t>
        <a:bodyPr/>
        <a:lstStyle/>
        <a:p>
          <a:r>
            <a:rPr lang="en-US" dirty="0" smtClean="0"/>
            <a:t>Batch</a:t>
          </a:r>
          <a:endParaRPr lang="en-US" dirty="0"/>
        </a:p>
      </dgm:t>
    </dgm:pt>
    <dgm:pt modelId="{B8C354B3-3335-4D3B-945C-3775B699B7D7}" type="parTrans" cxnId="{BDB75355-F989-4CF0-8E6D-465E4FE7DF62}">
      <dgm:prSet/>
      <dgm:spPr/>
      <dgm:t>
        <a:bodyPr/>
        <a:lstStyle/>
        <a:p>
          <a:endParaRPr lang="en-US"/>
        </a:p>
      </dgm:t>
    </dgm:pt>
    <dgm:pt modelId="{7AF61CF7-8CB5-4B13-9354-11FAE023FA96}" type="sibTrans" cxnId="{BDB75355-F989-4CF0-8E6D-465E4FE7DF62}">
      <dgm:prSet/>
      <dgm:spPr/>
      <dgm:t>
        <a:bodyPr/>
        <a:lstStyle/>
        <a:p>
          <a:endParaRPr lang="en-US"/>
        </a:p>
      </dgm:t>
    </dgm:pt>
    <dgm:pt modelId="{23F43230-08C7-4B7F-9344-4C4D8A968295}">
      <dgm:prSet phldrT="[Text]"/>
      <dgm:spPr/>
      <dgm:t>
        <a:bodyPr/>
        <a:lstStyle/>
        <a:p>
          <a:r>
            <a:rPr lang="en-US" dirty="0" smtClean="0"/>
            <a:t>Each transaction type is a batch</a:t>
          </a:r>
          <a:endParaRPr lang="en-US" dirty="0"/>
        </a:p>
      </dgm:t>
    </dgm:pt>
    <dgm:pt modelId="{79839D70-9D23-4BAE-A36C-EAD342A80EB8}" type="parTrans" cxnId="{65676932-DDDD-4367-AD1E-7C0F09249BDD}">
      <dgm:prSet/>
      <dgm:spPr/>
      <dgm:t>
        <a:bodyPr/>
        <a:lstStyle/>
        <a:p>
          <a:endParaRPr lang="en-US"/>
        </a:p>
      </dgm:t>
    </dgm:pt>
    <dgm:pt modelId="{45CBC805-B3BE-4370-AF17-B6381F55A9FC}" type="sibTrans" cxnId="{65676932-DDDD-4367-AD1E-7C0F09249BDD}">
      <dgm:prSet/>
      <dgm:spPr/>
      <dgm:t>
        <a:bodyPr/>
        <a:lstStyle/>
        <a:p>
          <a:endParaRPr lang="en-US"/>
        </a:p>
      </dgm:t>
    </dgm:pt>
    <dgm:pt modelId="{7AE77D6C-B2AC-4BB1-903B-9210B6EC40F6}">
      <dgm:prSet phldrT="[Text]"/>
      <dgm:spPr/>
      <dgm:t>
        <a:bodyPr/>
        <a:lstStyle/>
        <a:p>
          <a:r>
            <a:rPr lang="en-US" dirty="0" smtClean="0"/>
            <a:t>5</a:t>
          </a:r>
          <a:endParaRPr lang="en-US" dirty="0"/>
        </a:p>
      </dgm:t>
    </dgm:pt>
    <dgm:pt modelId="{22093290-A0FD-48C3-AA77-12ADD65103A8}" type="parTrans" cxnId="{437DDD75-E4F3-4BE4-BA20-2178D3CEC135}">
      <dgm:prSet/>
      <dgm:spPr/>
      <dgm:t>
        <a:bodyPr/>
        <a:lstStyle/>
        <a:p>
          <a:endParaRPr lang="en-US"/>
        </a:p>
      </dgm:t>
    </dgm:pt>
    <dgm:pt modelId="{BE88C596-8984-43D4-BBEB-902B37DA234C}" type="sibTrans" cxnId="{437DDD75-E4F3-4BE4-BA20-2178D3CEC135}">
      <dgm:prSet/>
      <dgm:spPr/>
      <dgm:t>
        <a:bodyPr/>
        <a:lstStyle/>
        <a:p>
          <a:endParaRPr lang="en-US"/>
        </a:p>
      </dgm:t>
    </dgm:pt>
    <dgm:pt modelId="{F1A9FB5B-2AD8-4602-9A62-5642E223FDD0}">
      <dgm:prSet phldrT="[Text]"/>
      <dgm:spPr/>
      <dgm:t>
        <a:bodyPr/>
        <a:lstStyle/>
        <a:p>
          <a:r>
            <a:rPr lang="en-US" dirty="0" smtClean="0"/>
            <a:t>Transmission</a:t>
          </a:r>
          <a:endParaRPr lang="en-US" dirty="0"/>
        </a:p>
      </dgm:t>
    </dgm:pt>
    <dgm:pt modelId="{8D235ED7-D176-447B-B853-7E20ECFD220C}" type="parTrans" cxnId="{77E77B61-2660-4CCA-A765-2A1EFE743B06}">
      <dgm:prSet/>
      <dgm:spPr/>
      <dgm:t>
        <a:bodyPr/>
        <a:lstStyle/>
        <a:p>
          <a:endParaRPr lang="en-US"/>
        </a:p>
      </dgm:t>
    </dgm:pt>
    <dgm:pt modelId="{BED43546-F639-4D67-BE23-F00F76904401}" type="sibTrans" cxnId="{77E77B61-2660-4CCA-A765-2A1EFE743B06}">
      <dgm:prSet/>
      <dgm:spPr/>
      <dgm:t>
        <a:bodyPr/>
        <a:lstStyle/>
        <a:p>
          <a:endParaRPr lang="en-US"/>
        </a:p>
      </dgm:t>
    </dgm:pt>
    <dgm:pt modelId="{4D3F5C2B-3E0F-43C6-806D-865E0F6078E1}">
      <dgm:prSet phldrT="[Text]"/>
      <dgm:spPr/>
      <dgm:t>
        <a:bodyPr/>
        <a:lstStyle/>
        <a:p>
          <a:r>
            <a:rPr lang="en-US" dirty="0" smtClean="0"/>
            <a:t>One or more batches</a:t>
          </a:r>
          <a:endParaRPr lang="en-US" dirty="0"/>
        </a:p>
      </dgm:t>
    </dgm:pt>
    <dgm:pt modelId="{728D5427-9A51-4ABD-87B3-ED50CAC1F3AD}" type="parTrans" cxnId="{698C6D28-ADFE-456A-ABFE-AE7328DE996D}">
      <dgm:prSet/>
      <dgm:spPr/>
      <dgm:t>
        <a:bodyPr/>
        <a:lstStyle/>
        <a:p>
          <a:endParaRPr lang="en-US"/>
        </a:p>
      </dgm:t>
    </dgm:pt>
    <dgm:pt modelId="{F9135940-9C1E-431B-B1FC-3B7638E7DFAF}" type="sibTrans" cxnId="{698C6D28-ADFE-456A-ABFE-AE7328DE996D}">
      <dgm:prSet/>
      <dgm:spPr/>
      <dgm:t>
        <a:bodyPr/>
        <a:lstStyle/>
        <a:p>
          <a:endParaRPr lang="en-US"/>
        </a:p>
      </dgm:t>
    </dgm:pt>
    <dgm:pt modelId="{4D1A567E-128D-49EC-A3A3-2C5BFD4FBE39}">
      <dgm:prSet phldrT="[Text]"/>
      <dgm:spPr/>
      <dgm:t>
        <a:bodyPr/>
        <a:lstStyle/>
        <a:p>
          <a:r>
            <a:rPr lang="en-US" dirty="0" smtClean="0"/>
            <a:t>6</a:t>
          </a:r>
          <a:endParaRPr lang="en-US" dirty="0"/>
        </a:p>
      </dgm:t>
    </dgm:pt>
    <dgm:pt modelId="{63A5C613-FE1C-4DCB-8148-75913F5EAC36}" type="parTrans" cxnId="{CC254C23-84B2-49B7-AC9A-3A3AC9EBA692}">
      <dgm:prSet/>
      <dgm:spPr/>
      <dgm:t>
        <a:bodyPr/>
        <a:lstStyle/>
        <a:p>
          <a:endParaRPr lang="en-US"/>
        </a:p>
      </dgm:t>
    </dgm:pt>
    <dgm:pt modelId="{7C3E9CD2-330C-4352-BA5F-5A65A2AE39BC}" type="sibTrans" cxnId="{CC254C23-84B2-49B7-AC9A-3A3AC9EBA692}">
      <dgm:prSet/>
      <dgm:spPr/>
      <dgm:t>
        <a:bodyPr/>
        <a:lstStyle/>
        <a:p>
          <a:endParaRPr lang="en-US"/>
        </a:p>
      </dgm:t>
    </dgm:pt>
    <dgm:pt modelId="{895A3180-B6CE-4FF2-AA6A-F42E3D144ABE}">
      <dgm:prSet phldrT="[Text]"/>
      <dgm:spPr/>
      <dgm:t>
        <a:bodyPr/>
        <a:lstStyle/>
        <a:p>
          <a:r>
            <a:rPr lang="en-US" dirty="0" smtClean="0"/>
            <a:t>Acknowledgement Report</a:t>
          </a:r>
          <a:endParaRPr lang="en-US" dirty="0"/>
        </a:p>
      </dgm:t>
    </dgm:pt>
    <dgm:pt modelId="{1A2E05B3-1B76-43A2-BBD6-D54B03AEB4E1}" type="parTrans" cxnId="{C898511D-FA79-42D8-8DE4-5EC91C990292}">
      <dgm:prSet/>
      <dgm:spPr/>
      <dgm:t>
        <a:bodyPr/>
        <a:lstStyle/>
        <a:p>
          <a:endParaRPr lang="en-US"/>
        </a:p>
      </dgm:t>
    </dgm:pt>
    <dgm:pt modelId="{6EFA3FA9-C287-47D2-A1F9-09F080318730}" type="sibTrans" cxnId="{C898511D-FA79-42D8-8DE4-5EC91C990292}">
      <dgm:prSet/>
      <dgm:spPr/>
      <dgm:t>
        <a:bodyPr/>
        <a:lstStyle/>
        <a:p>
          <a:endParaRPr lang="en-US"/>
        </a:p>
      </dgm:t>
    </dgm:pt>
    <dgm:pt modelId="{56B1472B-63EE-4C22-87D2-F960D86A01CD}">
      <dgm:prSet phldrT="[Text]"/>
      <dgm:spPr/>
      <dgm:t>
        <a:bodyPr/>
        <a:lstStyle/>
        <a:p>
          <a:r>
            <a:rPr lang="en-US" dirty="0" smtClean="0"/>
            <a:t>Each transaction TA or TR</a:t>
          </a:r>
          <a:endParaRPr lang="en-US" dirty="0"/>
        </a:p>
      </dgm:t>
    </dgm:pt>
    <dgm:pt modelId="{0A78A15C-7168-4839-8F56-02F441CA9C64}" type="parTrans" cxnId="{C163FBA8-4DDB-4A53-BE86-5711FAEF3697}">
      <dgm:prSet/>
      <dgm:spPr/>
      <dgm:t>
        <a:bodyPr/>
        <a:lstStyle/>
        <a:p>
          <a:endParaRPr lang="en-US"/>
        </a:p>
      </dgm:t>
    </dgm:pt>
    <dgm:pt modelId="{8FA38903-F258-4E70-8B0A-B488BF609B71}" type="sibTrans" cxnId="{C163FBA8-4DDB-4A53-BE86-5711FAEF3697}">
      <dgm:prSet/>
      <dgm:spPr/>
      <dgm:t>
        <a:bodyPr/>
        <a:lstStyle/>
        <a:p>
          <a:endParaRPr lang="en-US"/>
        </a:p>
      </dgm:t>
    </dgm:pt>
    <dgm:pt modelId="{418DCE18-CC0D-42D4-8B43-E9C48A4AF828}" type="pres">
      <dgm:prSet presAssocID="{71B55EF3-824C-4EF6-BE2B-7B7590C877AB}" presName="linearFlow" presStyleCnt="0">
        <dgm:presLayoutVars>
          <dgm:dir/>
          <dgm:animLvl val="lvl"/>
          <dgm:resizeHandles val="exact"/>
        </dgm:presLayoutVars>
      </dgm:prSet>
      <dgm:spPr/>
      <dgm:t>
        <a:bodyPr/>
        <a:lstStyle/>
        <a:p>
          <a:endParaRPr lang="en-US"/>
        </a:p>
      </dgm:t>
    </dgm:pt>
    <dgm:pt modelId="{6DFDE804-37AB-40CE-A8F8-6EF423888C9B}" type="pres">
      <dgm:prSet presAssocID="{267123E6-B13E-479E-89A4-8095F1E8DC7A}" presName="composite" presStyleCnt="0"/>
      <dgm:spPr/>
    </dgm:pt>
    <dgm:pt modelId="{8E962A0E-77DA-45FF-85D8-6E42BAB15C90}" type="pres">
      <dgm:prSet presAssocID="{267123E6-B13E-479E-89A4-8095F1E8DC7A}" presName="parentText" presStyleLbl="alignNode1" presStyleIdx="0" presStyleCnt="3">
        <dgm:presLayoutVars>
          <dgm:chMax val="1"/>
          <dgm:bulletEnabled val="1"/>
        </dgm:presLayoutVars>
      </dgm:prSet>
      <dgm:spPr/>
      <dgm:t>
        <a:bodyPr/>
        <a:lstStyle/>
        <a:p>
          <a:endParaRPr lang="en-US"/>
        </a:p>
      </dgm:t>
    </dgm:pt>
    <dgm:pt modelId="{A0E40EA2-E5F4-465E-9189-18E1E4864AD2}" type="pres">
      <dgm:prSet presAssocID="{267123E6-B13E-479E-89A4-8095F1E8DC7A}" presName="descendantText" presStyleLbl="alignAcc1" presStyleIdx="0" presStyleCnt="3">
        <dgm:presLayoutVars>
          <dgm:bulletEnabled val="1"/>
        </dgm:presLayoutVars>
      </dgm:prSet>
      <dgm:spPr/>
      <dgm:t>
        <a:bodyPr/>
        <a:lstStyle/>
        <a:p>
          <a:endParaRPr lang="en-US"/>
        </a:p>
      </dgm:t>
    </dgm:pt>
    <dgm:pt modelId="{526AC977-166D-4CEF-A826-BED1A590546D}" type="pres">
      <dgm:prSet presAssocID="{5C4A020B-A553-43D1-BB7C-F577F9BE34F5}" presName="sp" presStyleCnt="0"/>
      <dgm:spPr/>
    </dgm:pt>
    <dgm:pt modelId="{1189B70E-D9EE-47DD-9D29-856802624DC7}" type="pres">
      <dgm:prSet presAssocID="{7AE77D6C-B2AC-4BB1-903B-9210B6EC40F6}" presName="composite" presStyleCnt="0"/>
      <dgm:spPr/>
    </dgm:pt>
    <dgm:pt modelId="{72D7B9BC-66DC-4590-9096-501AE076093D}" type="pres">
      <dgm:prSet presAssocID="{7AE77D6C-B2AC-4BB1-903B-9210B6EC40F6}" presName="parentText" presStyleLbl="alignNode1" presStyleIdx="1" presStyleCnt="3">
        <dgm:presLayoutVars>
          <dgm:chMax val="1"/>
          <dgm:bulletEnabled val="1"/>
        </dgm:presLayoutVars>
      </dgm:prSet>
      <dgm:spPr/>
      <dgm:t>
        <a:bodyPr/>
        <a:lstStyle/>
        <a:p>
          <a:endParaRPr lang="en-US"/>
        </a:p>
      </dgm:t>
    </dgm:pt>
    <dgm:pt modelId="{A8731633-547B-4458-A063-C043C7470AC6}" type="pres">
      <dgm:prSet presAssocID="{7AE77D6C-B2AC-4BB1-903B-9210B6EC40F6}" presName="descendantText" presStyleLbl="alignAcc1" presStyleIdx="1" presStyleCnt="3">
        <dgm:presLayoutVars>
          <dgm:bulletEnabled val="1"/>
        </dgm:presLayoutVars>
      </dgm:prSet>
      <dgm:spPr/>
      <dgm:t>
        <a:bodyPr/>
        <a:lstStyle/>
        <a:p>
          <a:endParaRPr lang="en-US"/>
        </a:p>
      </dgm:t>
    </dgm:pt>
    <dgm:pt modelId="{99FCD3A3-BA4C-48DF-BEF8-711326C9333C}" type="pres">
      <dgm:prSet presAssocID="{BE88C596-8984-43D4-BBEB-902B37DA234C}" presName="sp" presStyleCnt="0"/>
      <dgm:spPr/>
    </dgm:pt>
    <dgm:pt modelId="{65EE0904-57B5-464B-B9CB-9A6BA27C9F22}" type="pres">
      <dgm:prSet presAssocID="{4D1A567E-128D-49EC-A3A3-2C5BFD4FBE39}" presName="composite" presStyleCnt="0"/>
      <dgm:spPr/>
    </dgm:pt>
    <dgm:pt modelId="{31480191-D6DA-4AC1-AF00-00343855348A}" type="pres">
      <dgm:prSet presAssocID="{4D1A567E-128D-49EC-A3A3-2C5BFD4FBE39}" presName="parentText" presStyleLbl="alignNode1" presStyleIdx="2" presStyleCnt="3">
        <dgm:presLayoutVars>
          <dgm:chMax val="1"/>
          <dgm:bulletEnabled val="1"/>
        </dgm:presLayoutVars>
      </dgm:prSet>
      <dgm:spPr/>
      <dgm:t>
        <a:bodyPr/>
        <a:lstStyle/>
        <a:p>
          <a:endParaRPr lang="en-US"/>
        </a:p>
      </dgm:t>
    </dgm:pt>
    <dgm:pt modelId="{6BBDA2DA-9F5C-401A-8F75-2D4FF990BFC7}" type="pres">
      <dgm:prSet presAssocID="{4D1A567E-128D-49EC-A3A3-2C5BFD4FBE39}" presName="descendantText" presStyleLbl="alignAcc1" presStyleIdx="2" presStyleCnt="3">
        <dgm:presLayoutVars>
          <dgm:bulletEnabled val="1"/>
        </dgm:presLayoutVars>
      </dgm:prSet>
      <dgm:spPr/>
      <dgm:t>
        <a:bodyPr/>
        <a:lstStyle/>
        <a:p>
          <a:endParaRPr lang="en-US"/>
        </a:p>
      </dgm:t>
    </dgm:pt>
  </dgm:ptLst>
  <dgm:cxnLst>
    <dgm:cxn modelId="{8F46DD83-36AC-40BC-9120-7F6165892B7F}" type="presOf" srcId="{267123E6-B13E-479E-89A4-8095F1E8DC7A}" destId="{8E962A0E-77DA-45FF-85D8-6E42BAB15C90}" srcOrd="0" destOrd="0" presId="urn:microsoft.com/office/officeart/2005/8/layout/chevron2"/>
    <dgm:cxn modelId="{C898511D-FA79-42D8-8DE4-5EC91C990292}" srcId="{4D1A567E-128D-49EC-A3A3-2C5BFD4FBE39}" destId="{895A3180-B6CE-4FF2-AA6A-F42E3D144ABE}" srcOrd="0" destOrd="0" parTransId="{1A2E05B3-1B76-43A2-BBD6-D54B03AEB4E1}" sibTransId="{6EFA3FA9-C287-47D2-A1F9-09F080318730}"/>
    <dgm:cxn modelId="{437DDD75-E4F3-4BE4-BA20-2178D3CEC135}" srcId="{71B55EF3-824C-4EF6-BE2B-7B7590C877AB}" destId="{7AE77D6C-B2AC-4BB1-903B-9210B6EC40F6}" srcOrd="1" destOrd="0" parTransId="{22093290-A0FD-48C3-AA77-12ADD65103A8}" sibTransId="{BE88C596-8984-43D4-BBEB-902B37DA234C}"/>
    <dgm:cxn modelId="{FE7EF530-E4CC-47F6-8CA8-A336ECD6BAB1}" type="presOf" srcId="{56B1472B-63EE-4C22-87D2-F960D86A01CD}" destId="{6BBDA2DA-9F5C-401A-8F75-2D4FF990BFC7}" srcOrd="0" destOrd="1" presId="urn:microsoft.com/office/officeart/2005/8/layout/chevron2"/>
    <dgm:cxn modelId="{77E77B61-2660-4CCA-A765-2A1EFE743B06}" srcId="{7AE77D6C-B2AC-4BB1-903B-9210B6EC40F6}" destId="{F1A9FB5B-2AD8-4602-9A62-5642E223FDD0}" srcOrd="0" destOrd="0" parTransId="{8D235ED7-D176-447B-B853-7E20ECFD220C}" sibTransId="{BED43546-F639-4D67-BE23-F00F76904401}"/>
    <dgm:cxn modelId="{BF7F2E03-54A1-4DD0-A411-E9813B43BCC6}" type="presOf" srcId="{71B55EF3-824C-4EF6-BE2B-7B7590C877AB}" destId="{418DCE18-CC0D-42D4-8B43-E9C48A4AF828}" srcOrd="0" destOrd="0" presId="urn:microsoft.com/office/officeart/2005/8/layout/chevron2"/>
    <dgm:cxn modelId="{C163FBA8-4DDB-4A53-BE86-5711FAEF3697}" srcId="{895A3180-B6CE-4FF2-AA6A-F42E3D144ABE}" destId="{56B1472B-63EE-4C22-87D2-F960D86A01CD}" srcOrd="0" destOrd="0" parTransId="{0A78A15C-7168-4839-8F56-02F441CA9C64}" sibTransId="{8FA38903-F258-4E70-8B0A-B488BF609B71}"/>
    <dgm:cxn modelId="{65676932-DDDD-4367-AD1E-7C0F09249BDD}" srcId="{8E3F6931-059E-48A9-A127-8BEA35D0A52B}" destId="{23F43230-08C7-4B7F-9344-4C4D8A968295}" srcOrd="0" destOrd="0" parTransId="{79839D70-9D23-4BAE-A36C-EAD342A80EB8}" sibTransId="{45CBC805-B3BE-4370-AF17-B6381F55A9FC}"/>
    <dgm:cxn modelId="{4340EF8E-FFB4-4AC5-9A1B-6708FA97D4C3}" type="presOf" srcId="{F1A9FB5B-2AD8-4602-9A62-5642E223FDD0}" destId="{A8731633-547B-4458-A063-C043C7470AC6}" srcOrd="0" destOrd="0" presId="urn:microsoft.com/office/officeart/2005/8/layout/chevron2"/>
    <dgm:cxn modelId="{CC254C23-84B2-49B7-AC9A-3A3AC9EBA692}" srcId="{71B55EF3-824C-4EF6-BE2B-7B7590C877AB}" destId="{4D1A567E-128D-49EC-A3A3-2C5BFD4FBE39}" srcOrd="2" destOrd="0" parTransId="{63A5C613-FE1C-4DCB-8148-75913F5EAC36}" sibTransId="{7C3E9CD2-330C-4352-BA5F-5A65A2AE39BC}"/>
    <dgm:cxn modelId="{58D90D7C-F300-4175-9768-5287CAD772C2}" type="presOf" srcId="{7AE77D6C-B2AC-4BB1-903B-9210B6EC40F6}" destId="{72D7B9BC-66DC-4590-9096-501AE076093D}" srcOrd="0" destOrd="0" presId="urn:microsoft.com/office/officeart/2005/8/layout/chevron2"/>
    <dgm:cxn modelId="{0275A32C-596F-4D49-BEE0-14C716664B84}" type="presOf" srcId="{4D1A567E-128D-49EC-A3A3-2C5BFD4FBE39}" destId="{31480191-D6DA-4AC1-AF00-00343855348A}" srcOrd="0" destOrd="0" presId="urn:microsoft.com/office/officeart/2005/8/layout/chevron2"/>
    <dgm:cxn modelId="{980FB5A2-43B8-44E5-8606-7C167CCCBF01}" type="presOf" srcId="{23F43230-08C7-4B7F-9344-4C4D8A968295}" destId="{A0E40EA2-E5F4-465E-9189-18E1E4864AD2}" srcOrd="0" destOrd="1" presId="urn:microsoft.com/office/officeart/2005/8/layout/chevron2"/>
    <dgm:cxn modelId="{BDB75355-F989-4CF0-8E6D-465E4FE7DF62}" srcId="{267123E6-B13E-479E-89A4-8095F1E8DC7A}" destId="{8E3F6931-059E-48A9-A127-8BEA35D0A52B}" srcOrd="0" destOrd="0" parTransId="{B8C354B3-3335-4D3B-945C-3775B699B7D7}" sibTransId="{7AF61CF7-8CB5-4B13-9354-11FAE023FA96}"/>
    <dgm:cxn modelId="{73BD2919-8779-420F-A899-B1FBE565802C}" srcId="{71B55EF3-824C-4EF6-BE2B-7B7590C877AB}" destId="{267123E6-B13E-479E-89A4-8095F1E8DC7A}" srcOrd="0" destOrd="0" parTransId="{731EEE9B-21C5-4DF2-8362-442E908AC50D}" sibTransId="{5C4A020B-A553-43D1-BB7C-F577F9BE34F5}"/>
    <dgm:cxn modelId="{194BD67F-0921-4C37-BE35-E23F57CDCACB}" type="presOf" srcId="{8E3F6931-059E-48A9-A127-8BEA35D0A52B}" destId="{A0E40EA2-E5F4-465E-9189-18E1E4864AD2}" srcOrd="0" destOrd="0" presId="urn:microsoft.com/office/officeart/2005/8/layout/chevron2"/>
    <dgm:cxn modelId="{9D302EC9-D0A3-4D86-8F89-A27E9B6BA9C2}" type="presOf" srcId="{895A3180-B6CE-4FF2-AA6A-F42E3D144ABE}" destId="{6BBDA2DA-9F5C-401A-8F75-2D4FF990BFC7}" srcOrd="0" destOrd="0" presId="urn:microsoft.com/office/officeart/2005/8/layout/chevron2"/>
    <dgm:cxn modelId="{B635169C-2CA5-4846-840B-18CF2423ED7B}" type="presOf" srcId="{4D3F5C2B-3E0F-43C6-806D-865E0F6078E1}" destId="{A8731633-547B-4458-A063-C043C7470AC6}" srcOrd="0" destOrd="1" presId="urn:microsoft.com/office/officeart/2005/8/layout/chevron2"/>
    <dgm:cxn modelId="{698C6D28-ADFE-456A-ABFE-AE7328DE996D}" srcId="{F1A9FB5B-2AD8-4602-9A62-5642E223FDD0}" destId="{4D3F5C2B-3E0F-43C6-806D-865E0F6078E1}" srcOrd="0" destOrd="0" parTransId="{728D5427-9A51-4ABD-87B3-ED50CAC1F3AD}" sibTransId="{F9135940-9C1E-431B-B1FC-3B7638E7DFAF}"/>
    <dgm:cxn modelId="{CFC8AE47-BE3E-4542-ADC1-3157EC868EFA}" type="presParOf" srcId="{418DCE18-CC0D-42D4-8B43-E9C48A4AF828}" destId="{6DFDE804-37AB-40CE-A8F8-6EF423888C9B}" srcOrd="0" destOrd="0" presId="urn:microsoft.com/office/officeart/2005/8/layout/chevron2"/>
    <dgm:cxn modelId="{F9ACD6E2-2D6A-4A5B-9BDD-4960C6DCB567}" type="presParOf" srcId="{6DFDE804-37AB-40CE-A8F8-6EF423888C9B}" destId="{8E962A0E-77DA-45FF-85D8-6E42BAB15C90}" srcOrd="0" destOrd="0" presId="urn:microsoft.com/office/officeart/2005/8/layout/chevron2"/>
    <dgm:cxn modelId="{854614B4-57C7-42F9-8D9D-29AA5A81A592}" type="presParOf" srcId="{6DFDE804-37AB-40CE-A8F8-6EF423888C9B}" destId="{A0E40EA2-E5F4-465E-9189-18E1E4864AD2}" srcOrd="1" destOrd="0" presId="urn:microsoft.com/office/officeart/2005/8/layout/chevron2"/>
    <dgm:cxn modelId="{9DF8DE68-FEF2-4685-BBF3-CA1B3FC4184C}" type="presParOf" srcId="{418DCE18-CC0D-42D4-8B43-E9C48A4AF828}" destId="{526AC977-166D-4CEF-A826-BED1A590546D}" srcOrd="1" destOrd="0" presId="urn:microsoft.com/office/officeart/2005/8/layout/chevron2"/>
    <dgm:cxn modelId="{F66E9E8C-81E0-4E2C-896E-BEC50BDE1872}" type="presParOf" srcId="{418DCE18-CC0D-42D4-8B43-E9C48A4AF828}" destId="{1189B70E-D9EE-47DD-9D29-856802624DC7}" srcOrd="2" destOrd="0" presId="urn:microsoft.com/office/officeart/2005/8/layout/chevron2"/>
    <dgm:cxn modelId="{96E1EAD0-C991-42BB-BE41-D38D197EA93E}" type="presParOf" srcId="{1189B70E-D9EE-47DD-9D29-856802624DC7}" destId="{72D7B9BC-66DC-4590-9096-501AE076093D}" srcOrd="0" destOrd="0" presId="urn:microsoft.com/office/officeart/2005/8/layout/chevron2"/>
    <dgm:cxn modelId="{9211079F-1737-4199-ADE1-DBE0C9C4AEC6}" type="presParOf" srcId="{1189B70E-D9EE-47DD-9D29-856802624DC7}" destId="{A8731633-547B-4458-A063-C043C7470AC6}" srcOrd="1" destOrd="0" presId="urn:microsoft.com/office/officeart/2005/8/layout/chevron2"/>
    <dgm:cxn modelId="{12FC77E2-E097-46D8-A4CD-9AC60F7C0DCC}" type="presParOf" srcId="{418DCE18-CC0D-42D4-8B43-E9C48A4AF828}" destId="{99FCD3A3-BA4C-48DF-BEF8-711326C9333C}" srcOrd="3" destOrd="0" presId="urn:microsoft.com/office/officeart/2005/8/layout/chevron2"/>
    <dgm:cxn modelId="{014FDF99-FBA4-4437-AF1C-08FEDC6CB404}" type="presParOf" srcId="{418DCE18-CC0D-42D4-8B43-E9C48A4AF828}" destId="{65EE0904-57B5-464B-B9CB-9A6BA27C9F22}" srcOrd="4" destOrd="0" presId="urn:microsoft.com/office/officeart/2005/8/layout/chevron2"/>
    <dgm:cxn modelId="{2DFCDE1B-FF2E-45A7-A188-22F1E19AECD5}" type="presParOf" srcId="{65EE0904-57B5-464B-B9CB-9A6BA27C9F22}" destId="{31480191-D6DA-4AC1-AF00-00343855348A}" srcOrd="0" destOrd="0" presId="urn:microsoft.com/office/officeart/2005/8/layout/chevron2"/>
    <dgm:cxn modelId="{4704B6AF-74E7-45E3-96B1-650C0A888CAA}" type="presParOf" srcId="{65EE0904-57B5-464B-B9CB-9A6BA27C9F22}" destId="{6BBDA2DA-9F5C-401A-8F75-2D4FF990BFC7}"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0916C01-C3B4-48F4-B407-CA4D1B699E16}" type="doc">
      <dgm:prSet loTypeId="urn:microsoft.com/office/officeart/2005/8/layout/cycle6" loCatId="cycle" qsTypeId="urn:microsoft.com/office/officeart/2005/8/quickstyle/simple2" qsCatId="simple" csTypeId="urn:microsoft.com/office/officeart/2005/8/colors/accent1_2" csCatId="accent1" phldr="1"/>
      <dgm:spPr/>
      <dgm:t>
        <a:bodyPr/>
        <a:lstStyle/>
        <a:p>
          <a:endParaRPr lang="en-US"/>
        </a:p>
      </dgm:t>
    </dgm:pt>
    <dgm:pt modelId="{F36E42B9-5BA4-43A1-9344-94C8D1D775BF}">
      <dgm:prSet phldrT="[Text]"/>
      <dgm:spPr/>
      <dgm:t>
        <a:bodyPr/>
        <a:lstStyle/>
        <a:p>
          <a:r>
            <a:rPr lang="en-US" dirty="0" smtClean="0"/>
            <a:t>1. DN Error Message</a:t>
          </a:r>
          <a:endParaRPr lang="en-US" dirty="0"/>
        </a:p>
      </dgm:t>
    </dgm:pt>
    <dgm:pt modelId="{1201D09B-B5C3-42F4-AD43-7D91123B4A5A}" type="parTrans" cxnId="{CB8AC6E0-3359-4FF1-B6F0-F7F46BBDD830}">
      <dgm:prSet/>
      <dgm:spPr/>
      <dgm:t>
        <a:bodyPr/>
        <a:lstStyle/>
        <a:p>
          <a:endParaRPr lang="en-US"/>
        </a:p>
      </dgm:t>
    </dgm:pt>
    <dgm:pt modelId="{51DB5FA4-2F0F-4399-A6AF-4117835DB017}" type="sibTrans" cxnId="{CB8AC6E0-3359-4FF1-B6F0-F7F46BBDD830}">
      <dgm:prSet/>
      <dgm:spPr/>
      <dgm:t>
        <a:bodyPr/>
        <a:lstStyle/>
        <a:p>
          <a:endParaRPr lang="en-US"/>
        </a:p>
      </dgm:t>
    </dgm:pt>
    <dgm:pt modelId="{2EADCB5C-21BA-46CA-89C8-3B3F5F986EA5}">
      <dgm:prSet phldrT="[Text]"/>
      <dgm:spPr/>
      <dgm:t>
        <a:bodyPr/>
        <a:lstStyle/>
        <a:p>
          <a:r>
            <a:rPr lang="en-US" dirty="0" smtClean="0"/>
            <a:t>2. Values</a:t>
          </a:r>
          <a:endParaRPr lang="en-US" dirty="0"/>
        </a:p>
      </dgm:t>
    </dgm:pt>
    <dgm:pt modelId="{B49B73BA-08F8-4864-9CF0-3B6F6DD696C1}" type="parTrans" cxnId="{351D7C8D-C0BB-4EDA-9E65-632BE02EE557}">
      <dgm:prSet/>
      <dgm:spPr/>
      <dgm:t>
        <a:bodyPr/>
        <a:lstStyle/>
        <a:p>
          <a:endParaRPr lang="en-US"/>
        </a:p>
      </dgm:t>
    </dgm:pt>
    <dgm:pt modelId="{AFFDC510-4007-4E83-AAC4-71580A1FFB55}" type="sibTrans" cxnId="{351D7C8D-C0BB-4EDA-9E65-632BE02EE557}">
      <dgm:prSet/>
      <dgm:spPr/>
      <dgm:t>
        <a:bodyPr/>
        <a:lstStyle/>
        <a:p>
          <a:endParaRPr lang="en-US"/>
        </a:p>
      </dgm:t>
    </dgm:pt>
    <dgm:pt modelId="{83E518A1-50CC-4BD4-B28D-72FB9EB18AEC}">
      <dgm:prSet phldrT="[Text]"/>
      <dgm:spPr/>
      <dgm:t>
        <a:bodyPr/>
        <a:lstStyle/>
        <a:p>
          <a:r>
            <a:rPr lang="en-US" dirty="0" smtClean="0"/>
            <a:t>3. Match Data</a:t>
          </a:r>
          <a:endParaRPr lang="en-US" dirty="0"/>
        </a:p>
      </dgm:t>
    </dgm:pt>
    <dgm:pt modelId="{5B656160-DE5F-46F9-A734-BE33CFDCDD74}" type="parTrans" cxnId="{BDC7B117-AF97-46AC-8405-BAE90FD35E14}">
      <dgm:prSet/>
      <dgm:spPr/>
      <dgm:t>
        <a:bodyPr/>
        <a:lstStyle/>
        <a:p>
          <a:endParaRPr lang="en-US"/>
        </a:p>
      </dgm:t>
    </dgm:pt>
    <dgm:pt modelId="{B9B19AF9-BE07-4AEA-90B8-0F790A3D4356}" type="sibTrans" cxnId="{BDC7B117-AF97-46AC-8405-BAE90FD35E14}">
      <dgm:prSet/>
      <dgm:spPr/>
      <dgm:t>
        <a:bodyPr/>
        <a:lstStyle/>
        <a:p>
          <a:endParaRPr lang="en-US"/>
        </a:p>
      </dgm:t>
    </dgm:pt>
    <dgm:pt modelId="{B7FD8765-AD37-4D2B-97B4-397B2F642B57}">
      <dgm:prSet phldrT="[Text]"/>
      <dgm:spPr/>
      <dgm:t>
        <a:bodyPr/>
        <a:lstStyle/>
        <a:p>
          <a:r>
            <a:rPr lang="en-US" dirty="0" smtClean="0"/>
            <a:t>4. Population Restrictions</a:t>
          </a:r>
          <a:endParaRPr lang="en-US" dirty="0"/>
        </a:p>
      </dgm:t>
    </dgm:pt>
    <dgm:pt modelId="{2E274EAF-5DA2-4BA2-A99F-D79559E60AAF}" type="parTrans" cxnId="{8C999462-3CF6-45B0-8428-3114B1E7E0E0}">
      <dgm:prSet/>
      <dgm:spPr/>
      <dgm:t>
        <a:bodyPr/>
        <a:lstStyle/>
        <a:p>
          <a:endParaRPr lang="en-US"/>
        </a:p>
      </dgm:t>
    </dgm:pt>
    <dgm:pt modelId="{3E6CF968-E3BE-48CA-A020-6EE7C82A4821}" type="sibTrans" cxnId="{8C999462-3CF6-45B0-8428-3114B1E7E0E0}">
      <dgm:prSet/>
      <dgm:spPr/>
      <dgm:t>
        <a:bodyPr/>
        <a:lstStyle/>
        <a:p>
          <a:endParaRPr lang="en-US"/>
        </a:p>
      </dgm:t>
    </dgm:pt>
    <dgm:pt modelId="{83622959-B7B7-446E-9C63-E537019C28E0}">
      <dgm:prSet phldrT="[Text]"/>
      <dgm:spPr/>
      <dgm:t>
        <a:bodyPr/>
        <a:lstStyle/>
        <a:p>
          <a:r>
            <a:rPr lang="en-US" dirty="0" smtClean="0"/>
            <a:t>5. Sequencing</a:t>
          </a:r>
          <a:endParaRPr lang="en-US" dirty="0"/>
        </a:p>
      </dgm:t>
    </dgm:pt>
    <dgm:pt modelId="{4E817C6B-43A1-4FBE-8147-898FCA0D5C67}" type="parTrans" cxnId="{FD207469-A89A-4883-BA65-73DBB48752F6}">
      <dgm:prSet/>
      <dgm:spPr/>
      <dgm:t>
        <a:bodyPr/>
        <a:lstStyle/>
        <a:p>
          <a:endParaRPr lang="en-US"/>
        </a:p>
      </dgm:t>
    </dgm:pt>
    <dgm:pt modelId="{7365F9DB-6FEF-4D44-B53A-B96B4CC24EDC}" type="sibTrans" cxnId="{FD207469-A89A-4883-BA65-73DBB48752F6}">
      <dgm:prSet/>
      <dgm:spPr/>
      <dgm:t>
        <a:bodyPr/>
        <a:lstStyle/>
        <a:p>
          <a:endParaRPr lang="en-US"/>
        </a:p>
      </dgm:t>
    </dgm:pt>
    <dgm:pt modelId="{92FDE840-85C1-4101-83F6-12BF99900E37}" type="pres">
      <dgm:prSet presAssocID="{20916C01-C3B4-48F4-B407-CA4D1B699E16}" presName="cycle" presStyleCnt="0">
        <dgm:presLayoutVars>
          <dgm:dir/>
          <dgm:resizeHandles val="exact"/>
        </dgm:presLayoutVars>
      </dgm:prSet>
      <dgm:spPr/>
      <dgm:t>
        <a:bodyPr/>
        <a:lstStyle/>
        <a:p>
          <a:endParaRPr lang="en-US"/>
        </a:p>
      </dgm:t>
    </dgm:pt>
    <dgm:pt modelId="{2DB0107D-76D2-4FD0-80CE-B65BA2BA0208}" type="pres">
      <dgm:prSet presAssocID="{F36E42B9-5BA4-43A1-9344-94C8D1D775BF}" presName="node" presStyleLbl="node1" presStyleIdx="0" presStyleCnt="5">
        <dgm:presLayoutVars>
          <dgm:bulletEnabled val="1"/>
        </dgm:presLayoutVars>
      </dgm:prSet>
      <dgm:spPr/>
      <dgm:t>
        <a:bodyPr/>
        <a:lstStyle/>
        <a:p>
          <a:endParaRPr lang="en-US"/>
        </a:p>
      </dgm:t>
    </dgm:pt>
    <dgm:pt modelId="{8E535051-A5E9-4485-9188-413B38E7012B}" type="pres">
      <dgm:prSet presAssocID="{F36E42B9-5BA4-43A1-9344-94C8D1D775BF}" presName="spNode" presStyleCnt="0"/>
      <dgm:spPr/>
      <dgm:t>
        <a:bodyPr/>
        <a:lstStyle/>
        <a:p>
          <a:endParaRPr lang="en-US"/>
        </a:p>
      </dgm:t>
    </dgm:pt>
    <dgm:pt modelId="{732B7D9E-C9C3-4EBC-8BD1-23A84255C673}" type="pres">
      <dgm:prSet presAssocID="{51DB5FA4-2F0F-4399-A6AF-4117835DB017}" presName="sibTrans" presStyleLbl="sibTrans1D1" presStyleIdx="0" presStyleCnt="5"/>
      <dgm:spPr/>
      <dgm:t>
        <a:bodyPr/>
        <a:lstStyle/>
        <a:p>
          <a:endParaRPr lang="en-US"/>
        </a:p>
      </dgm:t>
    </dgm:pt>
    <dgm:pt modelId="{C46CB599-1944-4C75-8624-601C71E9A87E}" type="pres">
      <dgm:prSet presAssocID="{2EADCB5C-21BA-46CA-89C8-3B3F5F986EA5}" presName="node" presStyleLbl="node1" presStyleIdx="1" presStyleCnt="5">
        <dgm:presLayoutVars>
          <dgm:bulletEnabled val="1"/>
        </dgm:presLayoutVars>
      </dgm:prSet>
      <dgm:spPr/>
      <dgm:t>
        <a:bodyPr/>
        <a:lstStyle/>
        <a:p>
          <a:endParaRPr lang="en-US"/>
        </a:p>
      </dgm:t>
    </dgm:pt>
    <dgm:pt modelId="{D2CB3AC5-5F95-4AA5-9D28-FF105A6FBEBE}" type="pres">
      <dgm:prSet presAssocID="{2EADCB5C-21BA-46CA-89C8-3B3F5F986EA5}" presName="spNode" presStyleCnt="0"/>
      <dgm:spPr/>
      <dgm:t>
        <a:bodyPr/>
        <a:lstStyle/>
        <a:p>
          <a:endParaRPr lang="en-US"/>
        </a:p>
      </dgm:t>
    </dgm:pt>
    <dgm:pt modelId="{1AF26486-F848-4CA1-84EF-A8F8142A5BA8}" type="pres">
      <dgm:prSet presAssocID="{AFFDC510-4007-4E83-AAC4-71580A1FFB55}" presName="sibTrans" presStyleLbl="sibTrans1D1" presStyleIdx="1" presStyleCnt="5"/>
      <dgm:spPr/>
      <dgm:t>
        <a:bodyPr/>
        <a:lstStyle/>
        <a:p>
          <a:endParaRPr lang="en-US"/>
        </a:p>
      </dgm:t>
    </dgm:pt>
    <dgm:pt modelId="{33CEA772-6A0C-431A-954F-2EE2CE92F100}" type="pres">
      <dgm:prSet presAssocID="{83E518A1-50CC-4BD4-B28D-72FB9EB18AEC}" presName="node" presStyleLbl="node1" presStyleIdx="2" presStyleCnt="5">
        <dgm:presLayoutVars>
          <dgm:bulletEnabled val="1"/>
        </dgm:presLayoutVars>
      </dgm:prSet>
      <dgm:spPr/>
      <dgm:t>
        <a:bodyPr/>
        <a:lstStyle/>
        <a:p>
          <a:endParaRPr lang="en-US"/>
        </a:p>
      </dgm:t>
    </dgm:pt>
    <dgm:pt modelId="{D8BB500B-677A-4B44-A9B5-85762BE7F389}" type="pres">
      <dgm:prSet presAssocID="{83E518A1-50CC-4BD4-B28D-72FB9EB18AEC}" presName="spNode" presStyleCnt="0"/>
      <dgm:spPr/>
      <dgm:t>
        <a:bodyPr/>
        <a:lstStyle/>
        <a:p>
          <a:endParaRPr lang="en-US"/>
        </a:p>
      </dgm:t>
    </dgm:pt>
    <dgm:pt modelId="{DF85E1A4-F231-4D10-869A-F4FEE47D1FE4}" type="pres">
      <dgm:prSet presAssocID="{B9B19AF9-BE07-4AEA-90B8-0F790A3D4356}" presName="sibTrans" presStyleLbl="sibTrans1D1" presStyleIdx="2" presStyleCnt="5"/>
      <dgm:spPr/>
      <dgm:t>
        <a:bodyPr/>
        <a:lstStyle/>
        <a:p>
          <a:endParaRPr lang="en-US"/>
        </a:p>
      </dgm:t>
    </dgm:pt>
    <dgm:pt modelId="{572F42E9-C3A6-454A-8F87-0EE8E2F949CF}" type="pres">
      <dgm:prSet presAssocID="{B7FD8765-AD37-4D2B-97B4-397B2F642B57}" presName="node" presStyleLbl="node1" presStyleIdx="3" presStyleCnt="5">
        <dgm:presLayoutVars>
          <dgm:bulletEnabled val="1"/>
        </dgm:presLayoutVars>
      </dgm:prSet>
      <dgm:spPr/>
      <dgm:t>
        <a:bodyPr/>
        <a:lstStyle/>
        <a:p>
          <a:endParaRPr lang="en-US"/>
        </a:p>
      </dgm:t>
    </dgm:pt>
    <dgm:pt modelId="{0A6C07EB-1776-4D42-B9F0-E278C4449516}" type="pres">
      <dgm:prSet presAssocID="{B7FD8765-AD37-4D2B-97B4-397B2F642B57}" presName="spNode" presStyleCnt="0"/>
      <dgm:spPr/>
      <dgm:t>
        <a:bodyPr/>
        <a:lstStyle/>
        <a:p>
          <a:endParaRPr lang="en-US"/>
        </a:p>
      </dgm:t>
    </dgm:pt>
    <dgm:pt modelId="{5D0610BF-13BA-4240-AB1C-8D68CBACF18A}" type="pres">
      <dgm:prSet presAssocID="{3E6CF968-E3BE-48CA-A020-6EE7C82A4821}" presName="sibTrans" presStyleLbl="sibTrans1D1" presStyleIdx="3" presStyleCnt="5"/>
      <dgm:spPr/>
      <dgm:t>
        <a:bodyPr/>
        <a:lstStyle/>
        <a:p>
          <a:endParaRPr lang="en-US"/>
        </a:p>
      </dgm:t>
    </dgm:pt>
    <dgm:pt modelId="{F8CA768D-27EE-4ABE-8E97-ABAA47C53C6C}" type="pres">
      <dgm:prSet presAssocID="{83622959-B7B7-446E-9C63-E537019C28E0}" presName="node" presStyleLbl="node1" presStyleIdx="4" presStyleCnt="5" custScaleX="103018" custScaleY="91858">
        <dgm:presLayoutVars>
          <dgm:bulletEnabled val="1"/>
        </dgm:presLayoutVars>
      </dgm:prSet>
      <dgm:spPr/>
      <dgm:t>
        <a:bodyPr/>
        <a:lstStyle/>
        <a:p>
          <a:endParaRPr lang="en-US"/>
        </a:p>
      </dgm:t>
    </dgm:pt>
    <dgm:pt modelId="{8FE1F830-6805-4B45-9E19-76F38756535A}" type="pres">
      <dgm:prSet presAssocID="{83622959-B7B7-446E-9C63-E537019C28E0}" presName="spNode" presStyleCnt="0"/>
      <dgm:spPr/>
      <dgm:t>
        <a:bodyPr/>
        <a:lstStyle/>
        <a:p>
          <a:endParaRPr lang="en-US"/>
        </a:p>
      </dgm:t>
    </dgm:pt>
    <dgm:pt modelId="{5D7426C3-FACE-424A-B239-CD1398714D4A}" type="pres">
      <dgm:prSet presAssocID="{7365F9DB-6FEF-4D44-B53A-B96B4CC24EDC}" presName="sibTrans" presStyleLbl="sibTrans1D1" presStyleIdx="4" presStyleCnt="5"/>
      <dgm:spPr/>
      <dgm:t>
        <a:bodyPr/>
        <a:lstStyle/>
        <a:p>
          <a:endParaRPr lang="en-US"/>
        </a:p>
      </dgm:t>
    </dgm:pt>
  </dgm:ptLst>
  <dgm:cxnLst>
    <dgm:cxn modelId="{F63F5C5E-48DC-4106-A292-D4B38919487E}" type="presOf" srcId="{3E6CF968-E3BE-48CA-A020-6EE7C82A4821}" destId="{5D0610BF-13BA-4240-AB1C-8D68CBACF18A}" srcOrd="0" destOrd="0" presId="urn:microsoft.com/office/officeart/2005/8/layout/cycle6"/>
    <dgm:cxn modelId="{F7DD4D2D-FE78-4E90-B6F8-8292171B0296}" type="presOf" srcId="{51DB5FA4-2F0F-4399-A6AF-4117835DB017}" destId="{732B7D9E-C9C3-4EBC-8BD1-23A84255C673}" srcOrd="0" destOrd="0" presId="urn:microsoft.com/office/officeart/2005/8/layout/cycle6"/>
    <dgm:cxn modelId="{CB8AC6E0-3359-4FF1-B6F0-F7F46BBDD830}" srcId="{20916C01-C3B4-48F4-B407-CA4D1B699E16}" destId="{F36E42B9-5BA4-43A1-9344-94C8D1D775BF}" srcOrd="0" destOrd="0" parTransId="{1201D09B-B5C3-42F4-AD43-7D91123B4A5A}" sibTransId="{51DB5FA4-2F0F-4399-A6AF-4117835DB017}"/>
    <dgm:cxn modelId="{D208CA79-077E-4795-ADC7-C3FAB4A4C0F0}" type="presOf" srcId="{83E518A1-50CC-4BD4-B28D-72FB9EB18AEC}" destId="{33CEA772-6A0C-431A-954F-2EE2CE92F100}" srcOrd="0" destOrd="0" presId="urn:microsoft.com/office/officeart/2005/8/layout/cycle6"/>
    <dgm:cxn modelId="{C975C2F8-182C-42AD-BB9A-9EBB1EE786A3}" type="presOf" srcId="{F36E42B9-5BA4-43A1-9344-94C8D1D775BF}" destId="{2DB0107D-76D2-4FD0-80CE-B65BA2BA0208}" srcOrd="0" destOrd="0" presId="urn:microsoft.com/office/officeart/2005/8/layout/cycle6"/>
    <dgm:cxn modelId="{63F4C4DC-980D-4FCD-86C0-AE40BEA7FA03}" type="presOf" srcId="{B9B19AF9-BE07-4AEA-90B8-0F790A3D4356}" destId="{DF85E1A4-F231-4D10-869A-F4FEE47D1FE4}" srcOrd="0" destOrd="0" presId="urn:microsoft.com/office/officeart/2005/8/layout/cycle6"/>
    <dgm:cxn modelId="{351D7C8D-C0BB-4EDA-9E65-632BE02EE557}" srcId="{20916C01-C3B4-48F4-B407-CA4D1B699E16}" destId="{2EADCB5C-21BA-46CA-89C8-3B3F5F986EA5}" srcOrd="1" destOrd="0" parTransId="{B49B73BA-08F8-4864-9CF0-3B6F6DD696C1}" sibTransId="{AFFDC510-4007-4E83-AAC4-71580A1FFB55}"/>
    <dgm:cxn modelId="{7E70D1B4-268E-4FC5-BF85-F6C67758CC25}" type="presOf" srcId="{20916C01-C3B4-48F4-B407-CA4D1B699E16}" destId="{92FDE840-85C1-4101-83F6-12BF99900E37}" srcOrd="0" destOrd="0" presId="urn:microsoft.com/office/officeart/2005/8/layout/cycle6"/>
    <dgm:cxn modelId="{7FF8F28D-9618-4FB4-8F80-7C4A7498EE53}" type="presOf" srcId="{AFFDC510-4007-4E83-AAC4-71580A1FFB55}" destId="{1AF26486-F848-4CA1-84EF-A8F8142A5BA8}" srcOrd="0" destOrd="0" presId="urn:microsoft.com/office/officeart/2005/8/layout/cycle6"/>
    <dgm:cxn modelId="{78956D84-2D0F-4C68-B784-7B9207165212}" type="presOf" srcId="{83622959-B7B7-446E-9C63-E537019C28E0}" destId="{F8CA768D-27EE-4ABE-8E97-ABAA47C53C6C}" srcOrd="0" destOrd="0" presId="urn:microsoft.com/office/officeart/2005/8/layout/cycle6"/>
    <dgm:cxn modelId="{8C999462-3CF6-45B0-8428-3114B1E7E0E0}" srcId="{20916C01-C3B4-48F4-B407-CA4D1B699E16}" destId="{B7FD8765-AD37-4D2B-97B4-397B2F642B57}" srcOrd="3" destOrd="0" parTransId="{2E274EAF-5DA2-4BA2-A99F-D79559E60AAF}" sibTransId="{3E6CF968-E3BE-48CA-A020-6EE7C82A4821}"/>
    <dgm:cxn modelId="{BDC7B117-AF97-46AC-8405-BAE90FD35E14}" srcId="{20916C01-C3B4-48F4-B407-CA4D1B699E16}" destId="{83E518A1-50CC-4BD4-B28D-72FB9EB18AEC}" srcOrd="2" destOrd="0" parTransId="{5B656160-DE5F-46F9-A734-BE33CFDCDD74}" sibTransId="{B9B19AF9-BE07-4AEA-90B8-0F790A3D4356}"/>
    <dgm:cxn modelId="{2DB35397-3CD0-487E-8056-FED473DEEAC6}" type="presOf" srcId="{7365F9DB-6FEF-4D44-B53A-B96B4CC24EDC}" destId="{5D7426C3-FACE-424A-B239-CD1398714D4A}" srcOrd="0" destOrd="0" presId="urn:microsoft.com/office/officeart/2005/8/layout/cycle6"/>
    <dgm:cxn modelId="{9B1CB748-67A4-44EF-BE4E-4FA91DA06F2A}" type="presOf" srcId="{B7FD8765-AD37-4D2B-97B4-397B2F642B57}" destId="{572F42E9-C3A6-454A-8F87-0EE8E2F949CF}" srcOrd="0" destOrd="0" presId="urn:microsoft.com/office/officeart/2005/8/layout/cycle6"/>
    <dgm:cxn modelId="{7F60CA57-1B48-4322-BC72-9E3D2A7BF3E8}" type="presOf" srcId="{2EADCB5C-21BA-46CA-89C8-3B3F5F986EA5}" destId="{C46CB599-1944-4C75-8624-601C71E9A87E}" srcOrd="0" destOrd="0" presId="urn:microsoft.com/office/officeart/2005/8/layout/cycle6"/>
    <dgm:cxn modelId="{FD207469-A89A-4883-BA65-73DBB48752F6}" srcId="{20916C01-C3B4-48F4-B407-CA4D1B699E16}" destId="{83622959-B7B7-446E-9C63-E537019C28E0}" srcOrd="4" destOrd="0" parTransId="{4E817C6B-43A1-4FBE-8147-898FCA0D5C67}" sibTransId="{7365F9DB-6FEF-4D44-B53A-B96B4CC24EDC}"/>
    <dgm:cxn modelId="{72325EA3-9576-46B2-A3F8-6D62BAC05814}" type="presParOf" srcId="{92FDE840-85C1-4101-83F6-12BF99900E37}" destId="{2DB0107D-76D2-4FD0-80CE-B65BA2BA0208}" srcOrd="0" destOrd="0" presId="urn:microsoft.com/office/officeart/2005/8/layout/cycle6"/>
    <dgm:cxn modelId="{90A13325-5F16-45CA-ACC4-CF113D9F5F88}" type="presParOf" srcId="{92FDE840-85C1-4101-83F6-12BF99900E37}" destId="{8E535051-A5E9-4485-9188-413B38E7012B}" srcOrd="1" destOrd="0" presId="urn:microsoft.com/office/officeart/2005/8/layout/cycle6"/>
    <dgm:cxn modelId="{0BC81F56-0621-4878-8252-0F37F08D733F}" type="presParOf" srcId="{92FDE840-85C1-4101-83F6-12BF99900E37}" destId="{732B7D9E-C9C3-4EBC-8BD1-23A84255C673}" srcOrd="2" destOrd="0" presId="urn:microsoft.com/office/officeart/2005/8/layout/cycle6"/>
    <dgm:cxn modelId="{A8BAA3CE-316A-479E-9568-1175FF92F2D2}" type="presParOf" srcId="{92FDE840-85C1-4101-83F6-12BF99900E37}" destId="{C46CB599-1944-4C75-8624-601C71E9A87E}" srcOrd="3" destOrd="0" presId="urn:microsoft.com/office/officeart/2005/8/layout/cycle6"/>
    <dgm:cxn modelId="{DB5251E5-540F-4FC9-96F5-051F902A833B}" type="presParOf" srcId="{92FDE840-85C1-4101-83F6-12BF99900E37}" destId="{D2CB3AC5-5F95-4AA5-9D28-FF105A6FBEBE}" srcOrd="4" destOrd="0" presId="urn:microsoft.com/office/officeart/2005/8/layout/cycle6"/>
    <dgm:cxn modelId="{7B811FAC-DA5D-4D8A-98BC-30C1536F5C2B}" type="presParOf" srcId="{92FDE840-85C1-4101-83F6-12BF99900E37}" destId="{1AF26486-F848-4CA1-84EF-A8F8142A5BA8}" srcOrd="5" destOrd="0" presId="urn:microsoft.com/office/officeart/2005/8/layout/cycle6"/>
    <dgm:cxn modelId="{F4B1F787-9C72-48AB-A198-9A45307E3798}" type="presParOf" srcId="{92FDE840-85C1-4101-83F6-12BF99900E37}" destId="{33CEA772-6A0C-431A-954F-2EE2CE92F100}" srcOrd="6" destOrd="0" presId="urn:microsoft.com/office/officeart/2005/8/layout/cycle6"/>
    <dgm:cxn modelId="{4411FC3A-C6E0-4CDD-AAC1-05B42CD0D41E}" type="presParOf" srcId="{92FDE840-85C1-4101-83F6-12BF99900E37}" destId="{D8BB500B-677A-4B44-A9B5-85762BE7F389}" srcOrd="7" destOrd="0" presId="urn:microsoft.com/office/officeart/2005/8/layout/cycle6"/>
    <dgm:cxn modelId="{146AD971-92F6-4453-9740-395AB325CD77}" type="presParOf" srcId="{92FDE840-85C1-4101-83F6-12BF99900E37}" destId="{DF85E1A4-F231-4D10-869A-F4FEE47D1FE4}" srcOrd="8" destOrd="0" presId="urn:microsoft.com/office/officeart/2005/8/layout/cycle6"/>
    <dgm:cxn modelId="{18FAD2EF-0526-4527-A4C9-5A203965C80D}" type="presParOf" srcId="{92FDE840-85C1-4101-83F6-12BF99900E37}" destId="{572F42E9-C3A6-454A-8F87-0EE8E2F949CF}" srcOrd="9" destOrd="0" presId="urn:microsoft.com/office/officeart/2005/8/layout/cycle6"/>
    <dgm:cxn modelId="{203C3AD4-AC2B-4E03-95CF-FEE4CC83E25A}" type="presParOf" srcId="{92FDE840-85C1-4101-83F6-12BF99900E37}" destId="{0A6C07EB-1776-4D42-B9F0-E278C4449516}" srcOrd="10" destOrd="0" presId="urn:microsoft.com/office/officeart/2005/8/layout/cycle6"/>
    <dgm:cxn modelId="{A2A80369-71FF-4C66-974A-354605F27B1C}" type="presParOf" srcId="{92FDE840-85C1-4101-83F6-12BF99900E37}" destId="{5D0610BF-13BA-4240-AB1C-8D68CBACF18A}" srcOrd="11" destOrd="0" presId="urn:microsoft.com/office/officeart/2005/8/layout/cycle6"/>
    <dgm:cxn modelId="{C8323E00-1F1A-4219-A2CA-13685E7506B7}" type="presParOf" srcId="{92FDE840-85C1-4101-83F6-12BF99900E37}" destId="{F8CA768D-27EE-4ABE-8E97-ABAA47C53C6C}" srcOrd="12" destOrd="0" presId="urn:microsoft.com/office/officeart/2005/8/layout/cycle6"/>
    <dgm:cxn modelId="{7444864B-306D-4B87-9ECE-EE0A8A40CEFE}" type="presParOf" srcId="{92FDE840-85C1-4101-83F6-12BF99900E37}" destId="{8FE1F830-6805-4B45-9E19-76F38756535A}" srcOrd="13" destOrd="0" presId="urn:microsoft.com/office/officeart/2005/8/layout/cycle6"/>
    <dgm:cxn modelId="{86E1AF60-9E2B-425B-8A1E-F8FF8B8F12BA}" type="presParOf" srcId="{92FDE840-85C1-4101-83F6-12BF99900E37}" destId="{5D7426C3-FACE-424A-B239-CD1398714D4A}"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812A448A-B008-4434-9567-31008BDAAACA}" type="slidenum">
              <a:rPr lang="en-US" smtClean="0"/>
              <a:t>‹#›</a:t>
            </a:fld>
            <a:endParaRPr lang="en-US"/>
          </a:p>
        </p:txBody>
      </p:sp>
    </p:spTree>
    <p:extLst>
      <p:ext uri="{BB962C8B-B14F-4D97-AF65-F5344CB8AC3E}">
        <p14:creationId xmlns:p14="http://schemas.microsoft.com/office/powerpoint/2010/main" val="1487266055"/>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5F490F4-5A4C-473C-B878-A8E9D907FDA6}" type="slidenum">
              <a:rPr lang="en-US" smtClean="0"/>
              <a:pPr/>
              <a:t>‹#›</a:t>
            </a:fld>
            <a:endParaRPr lang="en-US"/>
          </a:p>
        </p:txBody>
      </p:sp>
    </p:spTree>
    <p:extLst>
      <p:ext uri="{BB962C8B-B14F-4D97-AF65-F5344CB8AC3E}">
        <p14:creationId xmlns:p14="http://schemas.microsoft.com/office/powerpoint/2010/main" val="3914178298"/>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0"/>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Date Placeholder 4"/>
          <p:cNvSpPr>
            <a:spLocks noGrp="1"/>
          </p:cNvSpPr>
          <p:nvPr>
            <p:ph type="dt" idx="10"/>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 he was in the course and scope of his employment therefore assumes not denying the claim:</a:t>
            </a:r>
          </a:p>
          <a:p>
            <a:r>
              <a:rPr lang="en-US" dirty="0" smtClean="0"/>
              <a:t>FROI 00</a:t>
            </a:r>
          </a:p>
          <a:p>
            <a:r>
              <a:rPr lang="en-US" dirty="0" smtClean="0"/>
              <a:t>FROI 02 (RTW)</a:t>
            </a:r>
          </a:p>
          <a:p>
            <a:r>
              <a:rPr lang="en-US" dirty="0" smtClean="0"/>
              <a:t>FROI</a:t>
            </a:r>
            <a:r>
              <a:rPr lang="en-US" baseline="0" dirty="0" smtClean="0"/>
              <a:t> 01 to cancel FROI altogether or file a SROI 04 for coverage</a:t>
            </a:r>
            <a:endParaRPr lang="en-US" dirty="0"/>
          </a:p>
        </p:txBody>
      </p:sp>
      <p:sp>
        <p:nvSpPr>
          <p:cNvPr id="5" name="Date Placeholder 4"/>
          <p:cNvSpPr>
            <a:spLocks noGrp="1"/>
          </p:cNvSpPr>
          <p:nvPr>
            <p:ph type="dt" idx="10"/>
          </p:nvPr>
        </p:nvSpPr>
        <p:spPr/>
        <p:txBody>
          <a:bodyPr/>
          <a:lstStyle/>
          <a:p>
            <a:endParaRPr lang="en-US"/>
          </a:p>
        </p:txBody>
      </p:sp>
    </p:spTree>
    <p:extLst>
      <p:ext uri="{BB962C8B-B14F-4D97-AF65-F5344CB8AC3E}">
        <p14:creationId xmlns:p14="http://schemas.microsoft.com/office/powerpoint/2010/main" val="29391258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Important operational point – you still have to pay</a:t>
            </a:r>
            <a:r>
              <a:rPr lang="en-US" baseline="0" dirty="0" smtClean="0"/>
              <a:t> or deny the heart attack – presumed claim by dying at work.</a:t>
            </a:r>
            <a:endParaRPr lang="en-US" dirty="0"/>
          </a:p>
        </p:txBody>
      </p:sp>
      <p:sp>
        <p:nvSpPr>
          <p:cNvPr id="5" name="Date Placeholder 4"/>
          <p:cNvSpPr>
            <a:spLocks noGrp="1"/>
          </p:cNvSpPr>
          <p:nvPr>
            <p:ph type="dt" idx="10"/>
          </p:nvPr>
        </p:nvSpPr>
        <p:spPr/>
        <p:txBody>
          <a:bodyPr/>
          <a:lstStyle/>
          <a:p>
            <a:endParaRPr lang="en-US"/>
          </a:p>
        </p:txBody>
      </p:sp>
    </p:spTree>
    <p:extLst>
      <p:ext uri="{BB962C8B-B14F-4D97-AF65-F5344CB8AC3E}">
        <p14:creationId xmlns:p14="http://schemas.microsoft.com/office/powerpoint/2010/main" val="35140284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0"/>
          </p:nvPr>
        </p:nvSpPr>
        <p:spPr/>
        <p:txBody>
          <a:bodyPr/>
          <a:lstStyle/>
          <a:p>
            <a:endParaRPr lang="en-US"/>
          </a:p>
        </p:txBody>
      </p:sp>
    </p:spTree>
    <p:extLst>
      <p:ext uri="{BB962C8B-B14F-4D97-AF65-F5344CB8AC3E}">
        <p14:creationId xmlns:p14="http://schemas.microsoft.com/office/powerpoint/2010/main" val="28888404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0"/>
          </p:nvPr>
        </p:nvSpPr>
        <p:spPr/>
        <p:txBody>
          <a:bodyPr/>
          <a:lstStyle/>
          <a:p>
            <a:endParaRPr lang="en-US"/>
          </a:p>
        </p:txBody>
      </p:sp>
    </p:spTree>
    <p:extLst>
      <p:ext uri="{BB962C8B-B14F-4D97-AF65-F5344CB8AC3E}">
        <p14:creationId xmlns:p14="http://schemas.microsoft.com/office/powerpoint/2010/main" val="37083344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Wage</a:t>
            </a:r>
            <a:r>
              <a:rPr lang="en-US" baseline="0" dirty="0" smtClean="0"/>
              <a:t> Period Code</a:t>
            </a:r>
            <a:endParaRPr lang="en-US" dirty="0"/>
          </a:p>
        </p:txBody>
      </p:sp>
      <p:sp>
        <p:nvSpPr>
          <p:cNvPr id="5" name="Date Placeholder 4"/>
          <p:cNvSpPr>
            <a:spLocks noGrp="1"/>
          </p:cNvSpPr>
          <p:nvPr>
            <p:ph type="dt" idx="10"/>
          </p:nvPr>
        </p:nvSpPr>
        <p:spPr/>
        <p:txBody>
          <a:bodyPr/>
          <a:lstStyle/>
          <a:p>
            <a:endParaRPr lang="en-US"/>
          </a:p>
        </p:txBody>
      </p:sp>
    </p:spTree>
    <p:extLst>
      <p:ext uri="{BB962C8B-B14F-4D97-AF65-F5344CB8AC3E}">
        <p14:creationId xmlns:p14="http://schemas.microsoft.com/office/powerpoint/2010/main" val="5775877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0233 payment/suspension</a:t>
            </a:r>
            <a:r>
              <a:rPr lang="en-US" baseline="0" dirty="0" smtClean="0"/>
              <a:t> narrative</a:t>
            </a:r>
          </a:p>
          <a:p>
            <a:r>
              <a:rPr lang="en-US" baseline="0" dirty="0" smtClean="0"/>
              <a:t>Required on AP/EP/IP when 0212 (NC Period Code) = W</a:t>
            </a:r>
          </a:p>
          <a:p>
            <a:r>
              <a:rPr lang="en-US" baseline="0" dirty="0" smtClean="0"/>
              <a:t>Comments should include dates of WP (just like on today’s MOP comments)</a:t>
            </a:r>
          </a:p>
          <a:p>
            <a:endParaRPr lang="en-US" dirty="0"/>
          </a:p>
        </p:txBody>
      </p:sp>
      <p:sp>
        <p:nvSpPr>
          <p:cNvPr id="5" name="Date Placeholder 4"/>
          <p:cNvSpPr>
            <a:spLocks noGrp="1"/>
          </p:cNvSpPr>
          <p:nvPr>
            <p:ph type="dt" idx="10"/>
          </p:nvPr>
        </p:nvSpPr>
        <p:spPr/>
        <p:txBody>
          <a:bodyPr/>
          <a:lstStyle/>
          <a:p>
            <a:endParaRPr lang="en-US"/>
          </a:p>
        </p:txBody>
      </p:sp>
    </p:spTree>
    <p:extLst>
      <p:ext uri="{BB962C8B-B14F-4D97-AF65-F5344CB8AC3E}">
        <p14:creationId xmlns:p14="http://schemas.microsoft.com/office/powerpoint/2010/main" val="5517868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Date Placeholder 4"/>
          <p:cNvSpPr>
            <a:spLocks noGrp="1"/>
          </p:cNvSpPr>
          <p:nvPr>
            <p:ph type="dt" idx="10"/>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0"/>
          </p:nvPr>
        </p:nvSpPr>
        <p:spPr/>
        <p:txBody>
          <a:bodyPr/>
          <a:lstStyle/>
          <a:p>
            <a:endParaRPr lang="en-US"/>
          </a:p>
        </p:txBody>
      </p:sp>
    </p:spTree>
    <p:extLst>
      <p:ext uri="{BB962C8B-B14F-4D97-AF65-F5344CB8AC3E}">
        <p14:creationId xmlns:p14="http://schemas.microsoft.com/office/powerpoint/2010/main" val="3720157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Date Placeholder 4"/>
          <p:cNvSpPr>
            <a:spLocks noGrp="1"/>
          </p:cNvSpPr>
          <p:nvPr>
            <p:ph type="dt" idx="10"/>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0"/>
          </p:nvPr>
        </p:nvSpPr>
        <p:spPr/>
        <p:txBody>
          <a:bodyPr/>
          <a:lstStyle/>
          <a:p>
            <a:endParaRPr lang="en-US"/>
          </a:p>
        </p:txBody>
      </p:sp>
    </p:spTree>
    <p:extLst>
      <p:ext uri="{BB962C8B-B14F-4D97-AF65-F5344CB8AC3E}">
        <p14:creationId xmlns:p14="http://schemas.microsoft.com/office/powerpoint/2010/main" val="1401479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Date Placeholder 4"/>
          <p:cNvSpPr>
            <a:spLocks noGrp="1"/>
          </p:cNvSpPr>
          <p:nvPr>
            <p:ph type="dt" idx="10"/>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Triggered</a:t>
            </a:r>
            <a:r>
              <a:rPr lang="en-US" baseline="0" dirty="0" smtClean="0"/>
              <a:t> off the date of injury</a:t>
            </a:r>
            <a:endParaRPr lang="en-US" dirty="0"/>
          </a:p>
        </p:txBody>
      </p:sp>
      <p:sp>
        <p:nvSpPr>
          <p:cNvPr id="5" name="Date Placeholder 4"/>
          <p:cNvSpPr>
            <a:spLocks noGrp="1"/>
          </p:cNvSpPr>
          <p:nvPr>
            <p:ph type="dt" idx="10"/>
          </p:nvPr>
        </p:nvSpPr>
        <p:spPr/>
        <p:txBody>
          <a:bodyPr/>
          <a:lstStyle/>
          <a:p>
            <a:endParaRPr lang="en-US"/>
          </a:p>
        </p:txBody>
      </p:sp>
    </p:spTree>
    <p:extLst>
      <p:ext uri="{BB962C8B-B14F-4D97-AF65-F5344CB8AC3E}">
        <p14:creationId xmlns:p14="http://schemas.microsoft.com/office/powerpoint/2010/main" val="2526062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3193998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0"/>
          </p:nvPr>
        </p:nvSpPr>
        <p:spPr/>
        <p:txBody>
          <a:bodyPr/>
          <a:lstStyle/>
          <a:p>
            <a:endParaRPr lang="en-US"/>
          </a:p>
        </p:txBody>
      </p:sp>
    </p:spTree>
    <p:extLst>
      <p:ext uri="{BB962C8B-B14F-4D97-AF65-F5344CB8AC3E}">
        <p14:creationId xmlns:p14="http://schemas.microsoft.com/office/powerpoint/2010/main" val="28078098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Agreement to Compensate Code – note that this is chosen for each benefit period</a:t>
            </a:r>
          </a:p>
          <a:p>
            <a:endParaRPr lang="en-US" dirty="0" smtClean="0"/>
          </a:p>
          <a:p>
            <a:r>
              <a:rPr lang="en-US" dirty="0" smtClean="0"/>
              <a:t>DOI</a:t>
            </a:r>
            <a:r>
              <a:rPr lang="en-US" baseline="0" dirty="0" smtClean="0"/>
              <a:t> from 1/1/93-12/31/12</a:t>
            </a:r>
            <a:endParaRPr lang="en-US" dirty="0"/>
          </a:p>
        </p:txBody>
      </p:sp>
      <p:sp>
        <p:nvSpPr>
          <p:cNvPr id="5" name="Date Placeholder 4"/>
          <p:cNvSpPr>
            <a:spLocks noGrp="1"/>
          </p:cNvSpPr>
          <p:nvPr>
            <p:ph type="dt" idx="10"/>
          </p:nvPr>
        </p:nvSpPr>
        <p:spPr/>
        <p:txBody>
          <a:bodyPr/>
          <a:lstStyle/>
          <a:p>
            <a:endParaRPr lang="en-US"/>
          </a:p>
        </p:txBody>
      </p:sp>
    </p:spTree>
    <p:extLst>
      <p:ext uri="{BB962C8B-B14F-4D97-AF65-F5344CB8AC3E}">
        <p14:creationId xmlns:p14="http://schemas.microsoft.com/office/powerpoint/2010/main" val="7534397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49BE3E3F-F3BF-496A-A477-9D91E8F7BBDF}" type="datetime1">
              <a:rPr lang="en-US" smtClean="0"/>
              <a:t>3/27/2015</a:t>
            </a:fld>
            <a:endParaRPr lang="en-US">
              <a:latin typeface="Arial" pitchFamily="34" charset="0"/>
              <a:cs typeface="Arial" pitchFamily="34" charset="0"/>
            </a:endParaRPr>
          </a:p>
        </p:txBody>
      </p:sp>
      <p:sp>
        <p:nvSpPr>
          <p:cNvPr id="17" name="Footer Placeholder 16"/>
          <p:cNvSpPr>
            <a:spLocks noGrp="1"/>
          </p:cNvSpPr>
          <p:nvPr>
            <p:ph type="ftr" sz="quarter" idx="11"/>
          </p:nvPr>
        </p:nvSpPr>
        <p:spPr/>
        <p:txBody>
          <a:bodyPr/>
          <a:lstStyle/>
          <a:p>
            <a:endParaRPr lang="en-US">
              <a:latin typeface="Arial" pitchFamily="34" charset="0"/>
              <a:cs typeface="Arial" pitchFamily="34" charset="0"/>
            </a:endParaRPr>
          </a:p>
        </p:txBody>
      </p:sp>
      <p:sp>
        <p:nvSpPr>
          <p:cNvPr id="29" name="Slide Number Placeholder 28"/>
          <p:cNvSpPr>
            <a:spLocks noGrp="1"/>
          </p:cNvSpPr>
          <p:nvPr>
            <p:ph type="sldNum" sz="quarter" idx="12"/>
          </p:nvPr>
        </p:nvSpPr>
        <p:spPr/>
        <p:txBody>
          <a:bodyPr/>
          <a:lstStyle/>
          <a:p>
            <a:fld id="{49565A35-BF1F-4345-B456-4D29F1280597}" type="slidenum">
              <a:rPr lang="en-US" smtClean="0"/>
              <a:pPr/>
              <a:t>‹#›</a:t>
            </a:fld>
            <a:endParaRPr lang="en-US">
              <a:latin typeface="Arial" pitchFamily="34" charset="0"/>
              <a:cs typeface="Arial" pitchFamily="34" charset="0"/>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grpSp>
        <p:nvGrpSpPr>
          <p:cNvPr id="7" name="Group 6"/>
          <p:cNvGrpSpPr/>
          <p:nvPr userDrawn="1"/>
        </p:nvGrpSpPr>
        <p:grpSpPr>
          <a:xfrm>
            <a:off x="0" y="0"/>
            <a:ext cx="9144000" cy="6858000"/>
            <a:chOff x="0" y="0"/>
            <a:chExt cx="9144000" cy="6858000"/>
          </a:xfrm>
        </p:grpSpPr>
        <p:sp>
          <p:nvSpPr>
            <p:cNvPr id="10" name="Rectangle 9"/>
            <p:cNvSpPr/>
            <p:nvPr userDrawn="1"/>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1" name="Rectangle 10"/>
            <p:cNvSpPr/>
            <p:nvPr userDrawn="1"/>
          </p:nvSpPr>
          <p:spPr>
            <a:xfrm>
              <a:off x="0" y="0"/>
              <a:ext cx="9144000" cy="6858000"/>
            </a:xfrm>
            <a:prstGeom prst="rect">
              <a:avLst/>
            </a:prstGeom>
            <a:gradFill>
              <a:gsLst>
                <a:gs pos="0">
                  <a:schemeClr val="accent1">
                    <a:lumMod val="20000"/>
                    <a:lumOff val="80000"/>
                    <a:alpha val="18000"/>
                  </a:schemeClr>
                </a:gs>
                <a:gs pos="58000">
                  <a:schemeClr val="tx1"/>
                </a:gs>
                <a:gs pos="65000">
                  <a:schemeClr val="tx1"/>
                </a:gs>
                <a:gs pos="32000">
                  <a:schemeClr val="tx1"/>
                </a:gs>
                <a:gs pos="100000">
                  <a:schemeClr val="accent1">
                    <a:lumMod val="20000"/>
                    <a:lumOff val="80000"/>
                    <a:alpha val="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pic>
          <p:nvPicPr>
            <p:cNvPr id="12" name="Picture 11" descr="PPP_SHIGH_TLE_Circuit_Wave2.png"/>
            <p:cNvPicPr>
              <a:picLocks noChangeAspect="1"/>
            </p:cNvPicPr>
            <p:nvPr userDrawn="1"/>
          </p:nvPicPr>
          <p:blipFill>
            <a:blip r:embed="rId2">
              <a:duotone>
                <a:schemeClr val="accent1">
                  <a:shade val="45000"/>
                  <a:satMod val="135000"/>
                </a:schemeClr>
                <a:prstClr val="white"/>
              </a:duotone>
            </a:blip>
            <a:stretch>
              <a:fillRect/>
            </a:stretch>
          </p:blipFill>
          <p:spPr>
            <a:xfrm>
              <a:off x="0" y="0"/>
              <a:ext cx="9143999" cy="6858000"/>
            </a:xfrm>
            <a:prstGeom prst="rect">
              <a:avLst/>
            </a:prstGeom>
            <a:noFill/>
            <a:ln>
              <a:noFill/>
            </a:ln>
          </p:spPr>
        </p:pic>
        <p:sp>
          <p:nvSpPr>
            <p:cNvPr id="13" name="Rectangle 12"/>
            <p:cNvSpPr/>
            <p:nvPr userDrawn="1"/>
          </p:nvSpPr>
          <p:spPr>
            <a:xfrm>
              <a:off x="0" y="0"/>
              <a:ext cx="9144000" cy="6858000"/>
            </a:xfrm>
            <a:prstGeom prst="rect">
              <a:avLst/>
            </a:prstGeom>
            <a:gradFill>
              <a:gsLst>
                <a:gs pos="0">
                  <a:schemeClr val="accent1">
                    <a:lumMod val="20000"/>
                    <a:lumOff val="80000"/>
                    <a:alpha val="18000"/>
                  </a:schemeClr>
                </a:gs>
                <a:gs pos="58000">
                  <a:schemeClr val="tx1">
                    <a:alpha val="50000"/>
                  </a:schemeClr>
                </a:gs>
                <a:gs pos="65000">
                  <a:schemeClr val="tx1">
                    <a:alpha val="50000"/>
                  </a:schemeClr>
                </a:gs>
                <a:gs pos="32000">
                  <a:schemeClr val="tx1">
                    <a:alpha val="50000"/>
                  </a:schemeClr>
                </a:gs>
                <a:gs pos="100000">
                  <a:schemeClr val="accent1">
                    <a:lumMod val="20000"/>
                    <a:lumOff val="80000"/>
                    <a:alpha val="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pic>
          <p:nvPicPr>
            <p:cNvPr id="14" name="Picture 13" descr="PPP_SHIGH_TLE_Circuit_Wave.png"/>
            <p:cNvPicPr>
              <a:picLocks noChangeAspect="1"/>
            </p:cNvPicPr>
            <p:nvPr userDrawn="1"/>
          </p:nvPicPr>
          <p:blipFill>
            <a:blip r:embed="rId3">
              <a:duotone>
                <a:prstClr val="black"/>
                <a:schemeClr val="accent1">
                  <a:tint val="45000"/>
                  <a:satMod val="400000"/>
                </a:schemeClr>
              </a:duotone>
            </a:blip>
            <a:stretch>
              <a:fillRect/>
            </a:stretch>
          </p:blipFill>
          <p:spPr>
            <a:xfrm>
              <a:off x="0" y="0"/>
              <a:ext cx="9143999" cy="6858000"/>
            </a:xfrm>
            <a:prstGeom prst="rect">
              <a:avLst/>
            </a:prstGeom>
            <a:noFill/>
            <a:ln>
              <a:noFill/>
            </a:ln>
          </p:spPr>
        </p:pic>
        <p:pic>
          <p:nvPicPr>
            <p:cNvPr id="15" name="Picture 14" descr="PPP_SHIGH_TLE_Circuit_Wave.png"/>
            <p:cNvPicPr>
              <a:picLocks noChangeAspect="1"/>
            </p:cNvPicPr>
            <p:nvPr userDrawn="1"/>
          </p:nvPicPr>
          <p:blipFill>
            <a:blip r:embed="rId3">
              <a:duotone>
                <a:schemeClr val="accent1">
                  <a:shade val="45000"/>
                  <a:satMod val="135000"/>
                </a:schemeClr>
                <a:prstClr val="white"/>
              </a:duotone>
              <a:lum contrast="40000"/>
            </a:blip>
            <a:stretch>
              <a:fillRect/>
            </a:stretch>
          </p:blipFill>
          <p:spPr>
            <a:xfrm>
              <a:off x="0" y="0"/>
              <a:ext cx="9143999" cy="6858000"/>
            </a:xfrm>
            <a:prstGeom prst="rect">
              <a:avLst/>
            </a:prstGeom>
            <a:noFill/>
            <a:ln>
              <a:noFill/>
            </a:ln>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4C50838-06F8-4AF6-989D-CB27F450412A}" type="datetime1">
              <a:rPr lang="en-US" smtClean="0"/>
              <a:t>3/27/2015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565A35-BF1F-4345-B456-4D29F128059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9B4A8DA-108E-46A5-8A21-519BC35A6F45}" type="datetime1">
              <a:rPr lang="en-US" smtClean="0"/>
              <a:t>3/27/2015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565A35-BF1F-4345-B456-4D29F128059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204741E-1CB8-4EF4-A955-C83FE5CE8C5B}" type="datetime1">
              <a:rPr lang="en-US" smtClean="0"/>
              <a:t>3/27/2015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565A35-BF1F-4345-B456-4D29F1280597}" type="slidenum">
              <a:rPr lang="en-US" smtClean="0"/>
              <a:pPr/>
              <a:t>‹#›</a:t>
            </a:fld>
            <a:endParaRPr lang="en-US"/>
          </a:p>
        </p:txBody>
      </p:sp>
      <p:grpSp>
        <p:nvGrpSpPr>
          <p:cNvPr id="7" name="Group 6"/>
          <p:cNvGrpSpPr/>
          <p:nvPr userDrawn="1"/>
        </p:nvGrpSpPr>
        <p:grpSpPr>
          <a:xfrm>
            <a:off x="0" y="0"/>
            <a:ext cx="9144000" cy="6858000"/>
            <a:chOff x="0" y="0"/>
            <a:chExt cx="9144000" cy="6858000"/>
          </a:xfrm>
        </p:grpSpPr>
        <p:sp>
          <p:nvSpPr>
            <p:cNvPr id="8" name="Rectangle 7"/>
            <p:cNvSpPr/>
            <p:nvPr userDrawn="1"/>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1371600"/>
              <a:ext cx="9144000" cy="5486400"/>
            </a:xfrm>
            <a:prstGeom prst="rect">
              <a:avLst/>
            </a:prstGeom>
            <a:gradFill flip="none" rotWithShape="1">
              <a:gsLst>
                <a:gs pos="100000">
                  <a:schemeClr val="accent1">
                    <a:lumMod val="20000"/>
                    <a:lumOff val="80000"/>
                    <a:alpha val="18000"/>
                  </a:schemeClr>
                </a:gs>
                <a:gs pos="0">
                  <a:schemeClr val="tx1"/>
                </a:gs>
                <a:gs pos="0">
                  <a:schemeClr val="tx1"/>
                </a:gs>
                <a:gs pos="0">
                  <a:schemeClr val="tx1"/>
                </a:gs>
                <a:gs pos="94000">
                  <a:schemeClr val="accent1">
                    <a:lumMod val="20000"/>
                    <a:lumOff val="80000"/>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pic>
          <p:nvPicPr>
            <p:cNvPr id="10" name="Picture 9" descr="PPP_SHIGH_TXT_Circuit_Wave.png"/>
            <p:cNvPicPr>
              <a:picLocks noChangeAspect="1"/>
            </p:cNvPicPr>
            <p:nvPr userDrawn="1"/>
          </p:nvPicPr>
          <p:blipFill>
            <a:blip r:embed="rId2"/>
            <a:stretch>
              <a:fillRect/>
            </a:stretch>
          </p:blipFill>
          <p:spPr>
            <a:xfrm>
              <a:off x="0" y="0"/>
              <a:ext cx="9143999" cy="6858000"/>
            </a:xfrm>
            <a:prstGeom prst="rect">
              <a:avLst/>
            </a:prstGeom>
            <a:noFill/>
            <a:ln>
              <a:noFill/>
            </a:ln>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6193E70-690C-4715-BDDB-08A4B8233369}" type="datetime1">
              <a:rPr lang="en-US" smtClean="0"/>
              <a:t>3/27/2015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49565A35-BF1F-4345-B456-4D29F128059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DA8CB03-EEAC-4574-BF55-200F66AEFF3D}" type="datetime1">
              <a:rPr lang="en-US" smtClean="0"/>
              <a:t>3/27/2015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565A35-BF1F-4345-B456-4D29F128059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11EE54A-035B-4234-9AE6-1780947700CB}" type="datetime1">
              <a:rPr lang="en-US" smtClean="0"/>
              <a:t>3/27/2015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565A35-BF1F-4345-B456-4D29F128059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362DC53-5C15-4DD8-9404-FDD93A6AE4DA}" type="datetime1">
              <a:rPr lang="en-US" smtClean="0"/>
              <a:t>3/27/2015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565A35-BF1F-4345-B456-4D29F128059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58F7E9-0965-4AFA-BD4D-06C56E15527E}" type="datetime1">
              <a:rPr lang="en-US" smtClean="0"/>
              <a:t>3/27/2015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565A35-BF1F-4345-B456-4D29F128059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C3AD979-53FE-4048-988C-D8D2CC20BC96}" type="datetime1">
              <a:rPr lang="en-US" smtClean="0"/>
              <a:t>3/27/2015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565A35-BF1F-4345-B456-4D29F128059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7A21C65-8D43-4BFC-AFFF-155DCEEB9D74}" type="datetime1">
              <a:rPr lang="en-US" smtClean="0"/>
              <a:t>3/27/2015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565A35-BF1F-4345-B456-4D29F128059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539A6D5-91B5-439A-BC9A-49B998A5504D}" type="datetime1">
              <a:rPr lang="en-US" smtClean="0"/>
              <a:t>3/27/2015</a:t>
            </a:fld>
            <a:endParaRPr lang="en-US">
              <a:solidFill>
                <a:schemeClr val="bg1"/>
              </a:solidFill>
              <a:latin typeface="Arial" pitchFamily="34" charset="0"/>
              <a:cs typeface="Arial" pitchFamily="34" charset="0"/>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schemeClr val="bg1"/>
              </a:solidFill>
              <a:latin typeface="Arial" pitchFamily="34" charset="0"/>
              <a:cs typeface="Arial" pitchFamily="34" charset="0"/>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49565A35-BF1F-4345-B456-4D29F1280597}" type="slidenum">
              <a:rPr lang="en-US" smtClean="0"/>
              <a:pPr/>
              <a:t>‹#›</a:t>
            </a:fld>
            <a:endParaRPr lang="en-US">
              <a:solidFill>
                <a:schemeClr val="bg1"/>
              </a:solidFill>
              <a:latin typeface="Arial" pitchFamily="34" charset="0"/>
              <a:cs typeface="Arial" pitchFamily="34" charset="0"/>
            </a:endParaRPr>
          </a:p>
        </p:txBody>
      </p:sp>
    </p:spTree>
  </p:cSld>
  <p:clrMap bg1="dk1" tx1="lt1" bg2="dk2" tx2="lt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hf hdr="0" ft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Paul.Fortier@maine.gov" TargetMode="External"/><Relationship Id="rId2" Type="http://schemas.openxmlformats.org/officeDocument/2006/relationships/hyperlink" Target="mailto:John.Rhode@maine.gov" TargetMode="External"/><Relationship Id="rId1" Type="http://schemas.openxmlformats.org/officeDocument/2006/relationships/slideLayout" Target="../slideLayouts/slideLayout2.xml"/><Relationship Id="rId6" Type="http://schemas.openxmlformats.org/officeDocument/2006/relationships/hyperlink" Target="mailto:Debbie.Morton@maine.gov" TargetMode="External"/><Relationship Id="rId5" Type="http://schemas.openxmlformats.org/officeDocument/2006/relationships/hyperlink" Target="mailto:Gordon.Davis@maine.gov" TargetMode="External"/><Relationship Id="rId4" Type="http://schemas.openxmlformats.org/officeDocument/2006/relationships/hyperlink" Target="mailto:Brad.Howard@maine.gov"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www.maine.gov/wcb/Forms/WCB-2A.pdf" TargetMode="External"/><Relationship Id="rId2" Type="http://schemas.openxmlformats.org/officeDocument/2006/relationships/hyperlink" Target="http://www.maine.gov/wcb/Forms/WCB-2.pdf" TargetMode="External"/><Relationship Id="rId1" Type="http://schemas.openxmlformats.org/officeDocument/2006/relationships/slideLayout" Target="../slideLayouts/slideLayout2.xml"/><Relationship Id="rId6" Type="http://schemas.openxmlformats.org/officeDocument/2006/relationships/hyperlink" Target="http://www.maine.gov/wcb/Forms/WCB-7.pdf" TargetMode="External"/><Relationship Id="rId5" Type="http://schemas.openxmlformats.org/officeDocument/2006/relationships/hyperlink" Target="http://www.maine.gov/wcb/Forms/WCB-4A.pdf" TargetMode="External"/><Relationship Id="rId4" Type="http://schemas.openxmlformats.org/officeDocument/2006/relationships/hyperlink" Target="http://www.maine.gov/wcb/Forms/WCB-2B.pdf"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www.maine.gov/wcb/Forms/WCB-10.pdf" TargetMode="External"/><Relationship Id="rId2" Type="http://schemas.openxmlformats.org/officeDocument/2006/relationships/hyperlink" Target="http://www.maine.gov/wcb/Forms/WCB-8.pdf" TargetMode="External"/><Relationship Id="rId1" Type="http://schemas.openxmlformats.org/officeDocument/2006/relationships/slideLayout" Target="../slideLayouts/slideLayout2.xml"/><Relationship Id="rId4" Type="http://schemas.openxmlformats.org/officeDocument/2006/relationships/hyperlink" Target="http://www.maine.gov/wcb/Forms/WCB-231A.pdf"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www.maine.gov/wcb/Forms/WCB-8.pdf" TargetMode="External"/><Relationship Id="rId2" Type="http://schemas.openxmlformats.org/officeDocument/2006/relationships/hyperlink" Target="http://www.maine.gov/wcb/Forms/WCB-4A.pdf" TargetMode="External"/><Relationship Id="rId1" Type="http://schemas.openxmlformats.org/officeDocument/2006/relationships/slideLayout" Target="../slideLayouts/slideLayout2.xml"/><Relationship Id="rId4" Type="http://schemas.openxmlformats.org/officeDocument/2006/relationships/hyperlink" Target="http://www.maine.gov/wcb/Forms/WCB-10.pdf" TargetMode="Externa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Maine Workers’ Compensation Board</a:t>
            </a:r>
            <a:endParaRPr lang="en-US" dirty="0"/>
          </a:p>
        </p:txBody>
      </p:sp>
      <p:sp>
        <p:nvSpPr>
          <p:cNvPr id="3" name="Subtitle 2"/>
          <p:cNvSpPr>
            <a:spLocks noGrp="1"/>
          </p:cNvSpPr>
          <p:nvPr>
            <p:ph type="subTitle" idx="1"/>
          </p:nvPr>
        </p:nvSpPr>
        <p:spPr>
          <a:xfrm>
            <a:off x="1371600" y="3886200"/>
            <a:ext cx="6400800" cy="838200"/>
          </a:xfrm>
        </p:spPr>
        <p:txBody>
          <a:bodyPr>
            <a:normAutofit fontScale="92500" lnSpcReduction="20000"/>
          </a:bodyPr>
          <a:lstStyle/>
          <a:p>
            <a:r>
              <a:rPr lang="en-US" dirty="0" smtClean="0"/>
              <a:t>Electronic Data Interchange</a:t>
            </a:r>
          </a:p>
          <a:p>
            <a:r>
              <a:rPr lang="en-US" dirty="0" smtClean="0"/>
              <a:t>Payments</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 of Caution</a:t>
            </a:r>
            <a:endParaRPr lang="en-US" dirty="0"/>
          </a:p>
        </p:txBody>
      </p:sp>
      <p:sp>
        <p:nvSpPr>
          <p:cNvPr id="3" name="Content Placeholder 2"/>
          <p:cNvSpPr>
            <a:spLocks noGrp="1"/>
          </p:cNvSpPr>
          <p:nvPr>
            <p:ph idx="1"/>
          </p:nvPr>
        </p:nvSpPr>
        <p:spPr/>
        <p:txBody>
          <a:bodyPr>
            <a:normAutofit/>
          </a:bodyPr>
          <a:lstStyle/>
          <a:p>
            <a:r>
              <a:rPr lang="en-US" sz="3600" dirty="0" smtClean="0"/>
              <a:t>While the IAIABC has developed a national standard for use by each of the jurisdictions, jurisdictional requirements vary widely.</a:t>
            </a:r>
          </a:p>
          <a:p>
            <a:pPr marL="585216" lvl="1" indent="0">
              <a:buNone/>
            </a:pPr>
            <a:r>
              <a:rPr lang="en-US" sz="3200" dirty="0" smtClean="0"/>
              <a:t>You must be familiar with the jurisdictional requirements for each of the states that you handle claims for.</a:t>
            </a:r>
            <a:endParaRPr lang="en-US" sz="3200" dirty="0"/>
          </a:p>
        </p:txBody>
      </p:sp>
      <p:sp>
        <p:nvSpPr>
          <p:cNvPr id="4" name="Slide Number Placeholder 3"/>
          <p:cNvSpPr>
            <a:spLocks noGrp="1"/>
          </p:cNvSpPr>
          <p:nvPr>
            <p:ph type="sldNum" sz="quarter" idx="12"/>
          </p:nvPr>
        </p:nvSpPr>
        <p:spPr/>
        <p:txBody>
          <a:bodyPr/>
          <a:lstStyle/>
          <a:p>
            <a:fld id="{49565A35-BF1F-4345-B456-4D29F1280597}" type="slidenum">
              <a:rPr lang="en-US" smtClean="0"/>
              <a:pPr/>
              <a:t>10</a:t>
            </a:fld>
            <a:endParaRPr lang="en-US"/>
          </a:p>
        </p:txBody>
      </p:sp>
    </p:spTree>
    <p:extLst>
      <p:ext uri="{BB962C8B-B14F-4D97-AF65-F5344CB8AC3E}">
        <p14:creationId xmlns:p14="http://schemas.microsoft.com/office/powerpoint/2010/main" val="1232840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EDI Review</a:t>
            </a:r>
            <a:endParaRPr lang="en-US" dirty="0"/>
          </a:p>
        </p:txBody>
      </p:sp>
      <p:sp>
        <p:nvSpPr>
          <p:cNvPr id="3" name="Content Placeholder 2"/>
          <p:cNvSpPr>
            <a:spLocks noGrp="1"/>
          </p:cNvSpPr>
          <p:nvPr>
            <p:ph idx="1"/>
          </p:nvPr>
        </p:nvSpPr>
        <p:spPr/>
        <p:txBody>
          <a:bodyPr>
            <a:noAutofit/>
          </a:bodyPr>
          <a:lstStyle/>
          <a:p>
            <a:pPr marL="742950" indent="-742950">
              <a:buFont typeface="+mj-lt"/>
              <a:buAutoNum type="arabicPeriod" startAt="4"/>
            </a:pPr>
            <a:r>
              <a:rPr lang="en-US" sz="4000" dirty="0" smtClean="0">
                <a:effectLst>
                  <a:outerShdw blurRad="38100" dist="38100" dir="2700000" algn="tl">
                    <a:srgbClr val="000000">
                      <a:alpha val="43137"/>
                    </a:srgbClr>
                  </a:outerShdw>
                </a:effectLst>
              </a:rPr>
              <a:t>Provide examples of legal/business requirements vs EDI reporting requirements</a:t>
            </a:r>
          </a:p>
          <a:p>
            <a:pPr marL="742950" indent="-742950">
              <a:buFont typeface="+mj-lt"/>
              <a:buAutoNum type="arabicPeriod" startAt="4"/>
            </a:pPr>
            <a:endParaRPr lang="en-US" sz="900" dirty="0">
              <a:effectLst>
                <a:outerShdw blurRad="38100" dist="38100" dir="2700000" algn="tl">
                  <a:srgbClr val="000000">
                    <a:alpha val="43137"/>
                  </a:srgbClr>
                </a:outerShdw>
              </a:effectLst>
            </a:endParaRPr>
          </a:p>
          <a:p>
            <a:pPr marL="742950" indent="-742950">
              <a:buFont typeface="+mj-lt"/>
              <a:buAutoNum type="arabicPeriod" startAt="4"/>
            </a:pPr>
            <a:r>
              <a:rPr lang="en-US" sz="4000" dirty="0" smtClean="0">
                <a:effectLst>
                  <a:outerShdw blurRad="38100" dist="38100" dir="2700000" algn="tl">
                    <a:srgbClr val="000000">
                      <a:alpha val="43137"/>
                    </a:srgbClr>
                  </a:outerShdw>
                </a:effectLst>
              </a:rPr>
              <a:t>Explain the fundamentals of transaction editing and the AKC report</a:t>
            </a:r>
          </a:p>
        </p:txBody>
      </p:sp>
      <p:sp>
        <p:nvSpPr>
          <p:cNvPr id="4" name="Slide Number Placeholder 3"/>
          <p:cNvSpPr>
            <a:spLocks noGrp="1"/>
          </p:cNvSpPr>
          <p:nvPr>
            <p:ph type="sldNum" sz="quarter" idx="12"/>
          </p:nvPr>
        </p:nvSpPr>
        <p:spPr/>
        <p:txBody>
          <a:bodyPr/>
          <a:lstStyle/>
          <a:p>
            <a:fld id="{49565A35-BF1F-4345-B456-4D29F1280597}" type="slidenum">
              <a:rPr lang="en-US" smtClean="0"/>
              <a:pPr/>
              <a:t>100</a:t>
            </a:fld>
            <a:endParaRPr lang="en-US"/>
          </a:p>
        </p:txBody>
      </p:sp>
    </p:spTree>
    <p:extLst>
      <p:ext uri="{BB962C8B-B14F-4D97-AF65-F5344CB8AC3E}">
        <p14:creationId xmlns:p14="http://schemas.microsoft.com/office/powerpoint/2010/main" val="3844562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of Maine</a:t>
            </a:r>
            <a:endParaRPr lang="en-US" dirty="0"/>
          </a:p>
        </p:txBody>
      </p:sp>
      <p:sp>
        <p:nvSpPr>
          <p:cNvPr id="3" name="Content Placeholder 2"/>
          <p:cNvSpPr>
            <a:spLocks noGrp="1"/>
          </p:cNvSpPr>
          <p:nvPr>
            <p:ph idx="1"/>
          </p:nvPr>
        </p:nvSpPr>
        <p:spPr/>
        <p:txBody>
          <a:bodyPr>
            <a:noAutofit/>
          </a:bodyPr>
          <a:lstStyle/>
          <a:p>
            <a:pPr marL="0" lvl="1" indent="0">
              <a:buNone/>
            </a:pPr>
            <a:r>
              <a:rPr lang="en-US" dirty="0"/>
              <a:t>§152. AUTHORITY OF BOARD; </a:t>
            </a:r>
            <a:r>
              <a:rPr lang="en-US" dirty="0" smtClean="0"/>
              <a:t>ADMINISTRATION </a:t>
            </a:r>
          </a:p>
          <a:p>
            <a:pPr marL="0" lvl="1" indent="0">
              <a:buNone/>
            </a:pPr>
            <a:endParaRPr lang="en-US" sz="900" dirty="0"/>
          </a:p>
          <a:p>
            <a:pPr marL="0" lvl="1" indent="0">
              <a:buNone/>
            </a:pPr>
            <a:r>
              <a:rPr lang="en-US" sz="2800" dirty="0" smtClean="0"/>
              <a:t>2-A</a:t>
            </a:r>
            <a:r>
              <a:rPr lang="en-US" sz="2800" dirty="0"/>
              <a:t>. Electronic filing rulemaking.  The board shall adopt rules requiring the electronic filing of information required by this Act and by board rule. </a:t>
            </a:r>
            <a:endParaRPr lang="en-US" sz="2800" dirty="0" smtClean="0"/>
          </a:p>
          <a:p>
            <a:pPr lvl="1"/>
            <a:r>
              <a:rPr lang="en-US" sz="2800" dirty="0" smtClean="0"/>
              <a:t>Consensus-based rulemaking.</a:t>
            </a:r>
          </a:p>
          <a:p>
            <a:pPr lvl="1"/>
            <a:r>
              <a:rPr lang="en-US" sz="2800" dirty="0" smtClean="0"/>
              <a:t>Standards and procedures for implementation.</a:t>
            </a:r>
          </a:p>
          <a:p>
            <a:pPr lvl="1"/>
            <a:r>
              <a:rPr lang="en-US" sz="2800" dirty="0" smtClean="0"/>
              <a:t>Specific forms required to be filed.</a:t>
            </a:r>
          </a:p>
          <a:p>
            <a:pPr lvl="1"/>
            <a:r>
              <a:rPr lang="en-US" sz="2800" dirty="0" smtClean="0"/>
              <a:t>Testing required before adoption.</a:t>
            </a:r>
            <a:endParaRPr lang="en-US" sz="2800" dirty="0"/>
          </a:p>
        </p:txBody>
      </p:sp>
      <p:sp>
        <p:nvSpPr>
          <p:cNvPr id="4" name="Slide Number Placeholder 3"/>
          <p:cNvSpPr>
            <a:spLocks noGrp="1"/>
          </p:cNvSpPr>
          <p:nvPr>
            <p:ph type="sldNum" sz="quarter" idx="12"/>
          </p:nvPr>
        </p:nvSpPr>
        <p:spPr/>
        <p:txBody>
          <a:bodyPr/>
          <a:lstStyle/>
          <a:p>
            <a:fld id="{49565A35-BF1F-4345-B456-4D29F1280597}" type="slidenum">
              <a:rPr lang="en-US" smtClean="0"/>
              <a:pPr/>
              <a:t>11</a:t>
            </a:fld>
            <a:endParaRPr lang="en-US"/>
          </a:p>
        </p:txBody>
      </p:sp>
    </p:spTree>
    <p:extLst>
      <p:ext uri="{BB962C8B-B14F-4D97-AF65-F5344CB8AC3E}">
        <p14:creationId xmlns:p14="http://schemas.microsoft.com/office/powerpoint/2010/main" val="3784858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State of Maine</a:t>
            </a:r>
            <a:endParaRPr lang="en-US" dirty="0"/>
          </a:p>
        </p:txBody>
      </p:sp>
      <p:sp>
        <p:nvSpPr>
          <p:cNvPr id="3" name="Content Placeholder 2"/>
          <p:cNvSpPr>
            <a:spLocks noGrp="1"/>
          </p:cNvSpPr>
          <p:nvPr>
            <p:ph idx="1"/>
          </p:nvPr>
        </p:nvSpPr>
        <p:spPr/>
        <p:txBody>
          <a:bodyPr>
            <a:normAutofit/>
          </a:bodyPr>
          <a:lstStyle/>
          <a:p>
            <a:r>
              <a:rPr lang="en-US" sz="3200" u="sng" dirty="0" smtClean="0"/>
              <a:t>Board Rules and Regulations Chapter 3</a:t>
            </a:r>
            <a:r>
              <a:rPr lang="en-US" sz="3200" dirty="0" smtClean="0"/>
              <a:t> contains vital information </a:t>
            </a:r>
            <a:r>
              <a:rPr lang="en-US" sz="3200" dirty="0"/>
              <a:t>regarding data element definitions, formats, values, and processing rules </a:t>
            </a:r>
            <a:r>
              <a:rPr lang="en-US" sz="3200" dirty="0" smtClean="0"/>
              <a:t>that may </a:t>
            </a:r>
            <a:r>
              <a:rPr lang="en-US" sz="3200" dirty="0"/>
              <a:t>differ from those of IAIABC due to statutory or regulatory requirements</a:t>
            </a:r>
            <a:r>
              <a:rPr lang="en-US" sz="3200" dirty="0" smtClean="0"/>
              <a:t>.</a:t>
            </a:r>
          </a:p>
          <a:p>
            <a:r>
              <a:rPr lang="en-US" sz="3200" dirty="0" smtClean="0"/>
              <a:t>The rules also outline the distribution requirements for forms filed via paper and EDI.</a:t>
            </a:r>
          </a:p>
        </p:txBody>
      </p:sp>
      <p:sp>
        <p:nvSpPr>
          <p:cNvPr id="4" name="Slide Number Placeholder 3"/>
          <p:cNvSpPr>
            <a:spLocks noGrp="1"/>
          </p:cNvSpPr>
          <p:nvPr>
            <p:ph type="sldNum" sz="quarter" idx="12"/>
          </p:nvPr>
        </p:nvSpPr>
        <p:spPr/>
        <p:txBody>
          <a:bodyPr/>
          <a:lstStyle/>
          <a:p>
            <a:fld id="{49565A35-BF1F-4345-B456-4D29F1280597}" type="slidenum">
              <a:rPr lang="en-US" smtClean="0"/>
              <a:pPr/>
              <a:t>12</a:t>
            </a:fld>
            <a:endParaRPr lang="en-US"/>
          </a:p>
        </p:txBody>
      </p:sp>
    </p:spTree>
    <p:extLst>
      <p:ext uri="{BB962C8B-B14F-4D97-AF65-F5344CB8AC3E}">
        <p14:creationId xmlns:p14="http://schemas.microsoft.com/office/powerpoint/2010/main" val="2321255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of Maine EDI Contacts</a:t>
            </a:r>
            <a:endParaRPr lang="en-US" dirty="0"/>
          </a:p>
        </p:txBody>
      </p:sp>
      <p:sp>
        <p:nvSpPr>
          <p:cNvPr id="3" name="Content Placeholder 2"/>
          <p:cNvSpPr>
            <a:spLocks noGrp="1"/>
          </p:cNvSpPr>
          <p:nvPr>
            <p:ph idx="1"/>
          </p:nvPr>
        </p:nvSpPr>
        <p:spPr/>
        <p:txBody>
          <a:bodyPr>
            <a:noAutofit/>
          </a:bodyPr>
          <a:lstStyle/>
          <a:p>
            <a:pPr marL="137160" indent="0">
              <a:buNone/>
            </a:pPr>
            <a:r>
              <a:rPr lang="en-US" sz="3200" b="1" u="sng" dirty="0" smtClean="0"/>
              <a:t>Legal</a:t>
            </a:r>
            <a:r>
              <a:rPr lang="en-US" sz="3200" dirty="0" smtClean="0"/>
              <a:t>  - John Rohde </a:t>
            </a:r>
            <a:r>
              <a:rPr lang="en-US" sz="2400" dirty="0" smtClean="0"/>
              <a:t> </a:t>
            </a:r>
            <a:r>
              <a:rPr lang="en-US" sz="2400" dirty="0" smtClean="0">
                <a:hlinkClick r:id="rId2"/>
              </a:rPr>
              <a:t>John.Rhode@maine.gov</a:t>
            </a:r>
            <a:r>
              <a:rPr lang="en-US" sz="2400" dirty="0" smtClean="0"/>
              <a:t> </a:t>
            </a:r>
          </a:p>
          <a:p>
            <a:pPr marL="137160" indent="0">
              <a:buNone/>
            </a:pPr>
            <a:endParaRPr lang="en-US" sz="900" dirty="0"/>
          </a:p>
          <a:p>
            <a:pPr marL="137160" indent="0">
              <a:buNone/>
            </a:pPr>
            <a:r>
              <a:rPr lang="en-US" sz="3200" b="1" u="sng" dirty="0" smtClean="0"/>
              <a:t>Technical</a:t>
            </a:r>
            <a:r>
              <a:rPr lang="en-US" sz="3200" dirty="0" smtClean="0"/>
              <a:t> – Paul Fortier</a:t>
            </a:r>
            <a:r>
              <a:rPr lang="en-US" sz="3200" dirty="0"/>
              <a:t> </a:t>
            </a:r>
            <a:r>
              <a:rPr lang="en-US" sz="2400" dirty="0" smtClean="0">
                <a:hlinkClick r:id="rId3"/>
              </a:rPr>
              <a:t>Paul.Fortier@maine.gov</a:t>
            </a:r>
            <a:r>
              <a:rPr lang="en-US" sz="2400" dirty="0" smtClean="0"/>
              <a:t> </a:t>
            </a:r>
            <a:r>
              <a:rPr lang="en-US" sz="3200" dirty="0" smtClean="0"/>
              <a:t> and/or Brad Howard </a:t>
            </a:r>
            <a:r>
              <a:rPr lang="en-US" sz="2400" dirty="0" smtClean="0">
                <a:hlinkClick r:id="rId4"/>
              </a:rPr>
              <a:t>Brad.Howard@maine.gov</a:t>
            </a:r>
            <a:r>
              <a:rPr lang="en-US" sz="2400" dirty="0" smtClean="0"/>
              <a:t> </a:t>
            </a:r>
            <a:endParaRPr lang="en-US" sz="3200" dirty="0" smtClean="0"/>
          </a:p>
          <a:p>
            <a:pPr marL="137160" indent="0">
              <a:buNone/>
            </a:pPr>
            <a:endParaRPr lang="en-US" sz="900" dirty="0"/>
          </a:p>
          <a:p>
            <a:pPr marL="137160" indent="0">
              <a:buNone/>
            </a:pPr>
            <a:r>
              <a:rPr lang="en-US" sz="3200" b="1" u="sng" dirty="0" smtClean="0"/>
              <a:t>Audit</a:t>
            </a:r>
            <a:r>
              <a:rPr lang="en-US" sz="3200" b="1" dirty="0" smtClean="0"/>
              <a:t> </a:t>
            </a:r>
            <a:r>
              <a:rPr lang="en-US" sz="3200" dirty="0" smtClean="0"/>
              <a:t>– Gordon Davis </a:t>
            </a:r>
            <a:r>
              <a:rPr lang="en-US" sz="2400" dirty="0" smtClean="0">
                <a:hlinkClick r:id="rId5"/>
              </a:rPr>
              <a:t>Gordon.Davis@maine.gov</a:t>
            </a:r>
            <a:r>
              <a:rPr lang="en-US" sz="2400" dirty="0" smtClean="0"/>
              <a:t> </a:t>
            </a:r>
            <a:r>
              <a:rPr lang="en-US" sz="3200" dirty="0" smtClean="0"/>
              <a:t> </a:t>
            </a:r>
          </a:p>
          <a:p>
            <a:pPr marL="137160" indent="0">
              <a:buNone/>
            </a:pPr>
            <a:r>
              <a:rPr lang="en-US" sz="3200" b="1" u="sng" dirty="0" smtClean="0"/>
              <a:t>Claims</a:t>
            </a:r>
            <a:r>
              <a:rPr lang="en-US" sz="3200" b="1" dirty="0" smtClean="0"/>
              <a:t> -</a:t>
            </a:r>
            <a:r>
              <a:rPr lang="en-US" sz="3200" dirty="0" smtClean="0"/>
              <a:t> Deb Morton </a:t>
            </a:r>
            <a:r>
              <a:rPr lang="en-US" sz="2400" dirty="0" smtClean="0">
                <a:hlinkClick r:id="rId6"/>
              </a:rPr>
              <a:t>Debbie.Morton@maine.gov</a:t>
            </a:r>
            <a:r>
              <a:rPr lang="en-US" sz="2400" dirty="0" smtClean="0"/>
              <a:t> </a:t>
            </a:r>
            <a:endParaRPr lang="en-US" sz="3200" dirty="0"/>
          </a:p>
        </p:txBody>
      </p:sp>
      <p:sp>
        <p:nvSpPr>
          <p:cNvPr id="4" name="Slide Number Placeholder 3"/>
          <p:cNvSpPr>
            <a:spLocks noGrp="1"/>
          </p:cNvSpPr>
          <p:nvPr>
            <p:ph type="sldNum" sz="quarter" idx="12"/>
          </p:nvPr>
        </p:nvSpPr>
        <p:spPr/>
        <p:txBody>
          <a:bodyPr/>
          <a:lstStyle/>
          <a:p>
            <a:fld id="{49565A35-BF1F-4345-B456-4D29F1280597}" type="slidenum">
              <a:rPr lang="en-US" smtClean="0"/>
              <a:pPr/>
              <a:t>13</a:t>
            </a:fld>
            <a:endParaRPr lang="en-US"/>
          </a:p>
        </p:txBody>
      </p:sp>
    </p:spTree>
    <p:extLst>
      <p:ext uri="{BB962C8B-B14F-4D97-AF65-F5344CB8AC3E}">
        <p14:creationId xmlns:p14="http://schemas.microsoft.com/office/powerpoint/2010/main" val="3542210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Introduction to EDI Reporting</a:t>
            </a:r>
            <a:endParaRPr lang="en-US" dirty="0"/>
          </a:p>
        </p:txBody>
      </p:sp>
      <p:sp>
        <p:nvSpPr>
          <p:cNvPr id="12" name="Content Placeholder 11"/>
          <p:cNvSpPr>
            <a:spLocks noGrp="1"/>
          </p:cNvSpPr>
          <p:nvPr>
            <p:ph idx="1"/>
          </p:nvPr>
        </p:nvSpPr>
        <p:spPr/>
        <p:txBody>
          <a:bodyPr>
            <a:noAutofit/>
          </a:bodyPr>
          <a:lstStyle/>
          <a:p>
            <a:r>
              <a:rPr lang="en-US" sz="3000" u="sng" dirty="0" smtClean="0"/>
              <a:t>Step 1: </a:t>
            </a:r>
            <a:r>
              <a:rPr lang="en-US" sz="3000" dirty="0" smtClean="0"/>
              <a:t>Trading partner relationship established</a:t>
            </a:r>
          </a:p>
          <a:p>
            <a:pPr marL="800100" lvl="3" indent="-342900"/>
            <a:r>
              <a:rPr lang="en-US" sz="3000" dirty="0" smtClean="0"/>
              <a:t>Claim administrator completes and submits Trading Partner Documents to the jurisdiction</a:t>
            </a:r>
            <a:endParaRPr lang="en-US" sz="3000" dirty="0"/>
          </a:p>
          <a:p>
            <a:pPr lvl="1"/>
            <a:r>
              <a:rPr lang="en-US" sz="3000" dirty="0" smtClean="0"/>
              <a:t>System test is performed between the CA and the Jurisdiction</a:t>
            </a:r>
          </a:p>
          <a:p>
            <a:pPr lvl="1"/>
            <a:r>
              <a:rPr lang="en-US" sz="3200" dirty="0" smtClean="0"/>
              <a:t>CA is approved for Production environment</a:t>
            </a:r>
          </a:p>
        </p:txBody>
      </p:sp>
      <p:sp>
        <p:nvSpPr>
          <p:cNvPr id="3" name="Slide Number Placeholder 2"/>
          <p:cNvSpPr>
            <a:spLocks noGrp="1"/>
          </p:cNvSpPr>
          <p:nvPr>
            <p:ph type="sldNum" sz="quarter" idx="12"/>
          </p:nvPr>
        </p:nvSpPr>
        <p:spPr/>
        <p:txBody>
          <a:bodyPr/>
          <a:lstStyle/>
          <a:p>
            <a:fld id="{49565A35-BF1F-4345-B456-4D29F1280597}" type="slidenum">
              <a:rPr lang="en-US" smtClean="0"/>
              <a:pPr/>
              <a:t>14</a:t>
            </a:fld>
            <a:endParaRPr lang="en-US"/>
          </a:p>
        </p:txBody>
      </p:sp>
    </p:spTree>
    <p:extLst>
      <p:ext uri="{BB962C8B-B14F-4D97-AF65-F5344CB8AC3E}">
        <p14:creationId xmlns:p14="http://schemas.microsoft.com/office/powerpoint/2010/main" val="1399197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Introduction to EDI Reporting</a:t>
            </a:r>
            <a:endParaRPr lang="en-US" dirty="0"/>
          </a:p>
        </p:txBody>
      </p:sp>
      <p:sp>
        <p:nvSpPr>
          <p:cNvPr id="12" name="Content Placeholder 11"/>
          <p:cNvSpPr>
            <a:spLocks noGrp="1"/>
          </p:cNvSpPr>
          <p:nvPr>
            <p:ph idx="1"/>
          </p:nvPr>
        </p:nvSpPr>
        <p:spPr/>
        <p:txBody>
          <a:bodyPr>
            <a:normAutofit/>
          </a:bodyPr>
          <a:lstStyle/>
          <a:p>
            <a:r>
              <a:rPr lang="en-US" sz="3000" u="sng" dirty="0" smtClean="0"/>
              <a:t>Step 2</a:t>
            </a:r>
            <a:r>
              <a:rPr lang="en-US" sz="3000" dirty="0" smtClean="0"/>
              <a:t>: Claim administrator sends a report to the jurisdiction</a:t>
            </a:r>
          </a:p>
          <a:p>
            <a:pPr lvl="1"/>
            <a:r>
              <a:rPr lang="en-US" sz="3000" dirty="0" smtClean="0"/>
              <a:t>Defined by the jurisdiction and the EDI standard via the Event Table and Element Requirement Table</a:t>
            </a:r>
          </a:p>
          <a:p>
            <a:pPr lvl="1"/>
            <a:r>
              <a:rPr lang="en-US" sz="3000" dirty="0" smtClean="0"/>
              <a:t>Based on a claims-handling activity (e.g. decision to pay or deny)</a:t>
            </a:r>
          </a:p>
          <a:p>
            <a:endParaRPr lang="en-US" dirty="0" smtClean="0"/>
          </a:p>
        </p:txBody>
      </p:sp>
      <p:sp>
        <p:nvSpPr>
          <p:cNvPr id="3" name="Slide Number Placeholder 2"/>
          <p:cNvSpPr>
            <a:spLocks noGrp="1"/>
          </p:cNvSpPr>
          <p:nvPr>
            <p:ph type="sldNum" sz="quarter" idx="12"/>
          </p:nvPr>
        </p:nvSpPr>
        <p:spPr/>
        <p:txBody>
          <a:bodyPr/>
          <a:lstStyle/>
          <a:p>
            <a:fld id="{49565A35-BF1F-4345-B456-4D29F1280597}" type="slidenum">
              <a:rPr lang="en-US" smtClean="0"/>
              <a:pPr/>
              <a:t>15</a:t>
            </a:fld>
            <a:endParaRPr lang="en-US"/>
          </a:p>
        </p:txBody>
      </p:sp>
    </p:spTree>
    <p:extLst>
      <p:ext uri="{BB962C8B-B14F-4D97-AF65-F5344CB8AC3E}">
        <p14:creationId xmlns:p14="http://schemas.microsoft.com/office/powerpoint/2010/main" val="2661817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Introduction to EDI Reporting</a:t>
            </a:r>
            <a:endParaRPr lang="en-US" dirty="0"/>
          </a:p>
        </p:txBody>
      </p:sp>
      <p:sp>
        <p:nvSpPr>
          <p:cNvPr id="12" name="Content Placeholder 11"/>
          <p:cNvSpPr>
            <a:spLocks noGrp="1"/>
          </p:cNvSpPr>
          <p:nvPr>
            <p:ph idx="1"/>
          </p:nvPr>
        </p:nvSpPr>
        <p:spPr/>
        <p:txBody>
          <a:bodyPr>
            <a:normAutofit lnSpcReduction="10000"/>
          </a:bodyPr>
          <a:lstStyle/>
          <a:p>
            <a:r>
              <a:rPr lang="en-US" sz="3000" u="sng" dirty="0" smtClean="0"/>
              <a:t>Step 3</a:t>
            </a:r>
            <a:r>
              <a:rPr lang="en-US" sz="3000" dirty="0" smtClean="0"/>
              <a:t>: Jurisdiction acknowledges success or failure of the report</a:t>
            </a:r>
          </a:p>
          <a:p>
            <a:pPr lvl="1"/>
            <a:r>
              <a:rPr lang="en-US" sz="3000" dirty="0" smtClean="0"/>
              <a:t>Based on the Edit Matrix Table</a:t>
            </a:r>
          </a:p>
          <a:p>
            <a:pPr lvl="1"/>
            <a:r>
              <a:rPr lang="en-US" sz="3000" dirty="0" smtClean="0"/>
              <a:t>TA = transaction accepted</a:t>
            </a:r>
          </a:p>
          <a:p>
            <a:pPr lvl="1"/>
            <a:r>
              <a:rPr lang="en-US" sz="3000" dirty="0" smtClean="0"/>
              <a:t>TR = transaction rejected</a:t>
            </a:r>
          </a:p>
          <a:p>
            <a:pPr lvl="2"/>
            <a:r>
              <a:rPr lang="en-US" sz="3000" dirty="0" smtClean="0"/>
              <a:t>It is critical that adjusters know whether a transaction has been accepted.  For instance, if a denial transaction is rejected, there exists the potential for a 14-day violation</a:t>
            </a:r>
          </a:p>
          <a:p>
            <a:endParaRPr lang="en-US" dirty="0" smtClean="0"/>
          </a:p>
        </p:txBody>
      </p:sp>
      <p:sp>
        <p:nvSpPr>
          <p:cNvPr id="3" name="Slide Number Placeholder 2"/>
          <p:cNvSpPr>
            <a:spLocks noGrp="1"/>
          </p:cNvSpPr>
          <p:nvPr>
            <p:ph type="sldNum" sz="quarter" idx="12"/>
          </p:nvPr>
        </p:nvSpPr>
        <p:spPr/>
        <p:txBody>
          <a:bodyPr/>
          <a:lstStyle/>
          <a:p>
            <a:fld id="{49565A35-BF1F-4345-B456-4D29F1280597}" type="slidenum">
              <a:rPr lang="en-US" smtClean="0"/>
              <a:pPr/>
              <a:t>16</a:t>
            </a:fld>
            <a:endParaRPr lang="en-US"/>
          </a:p>
        </p:txBody>
      </p:sp>
    </p:spTree>
    <p:extLst>
      <p:ext uri="{BB962C8B-B14F-4D97-AF65-F5344CB8AC3E}">
        <p14:creationId xmlns:p14="http://schemas.microsoft.com/office/powerpoint/2010/main" val="3882336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Fundamentals of EDI Reporting</a:t>
            </a:r>
            <a:endParaRPr lang="en-US" dirty="0"/>
          </a:p>
        </p:txBody>
      </p:sp>
      <p:sp>
        <p:nvSpPr>
          <p:cNvPr id="4" name="Subtitle 3"/>
          <p:cNvSpPr>
            <a:spLocks noGrp="1"/>
          </p:cNvSpPr>
          <p:nvPr>
            <p:ph type="subTitle" idx="1"/>
          </p:nvPr>
        </p:nvSpPr>
        <p:spPr/>
        <p:txBody>
          <a:bodyPr/>
          <a:lstStyle/>
          <a:p>
            <a:r>
              <a:rPr lang="en-US" dirty="0" smtClean="0"/>
              <a:t>A Brave New World</a:t>
            </a:r>
            <a:endParaRPr lang="en-US" dirty="0"/>
          </a:p>
        </p:txBody>
      </p:sp>
    </p:spTree>
    <p:extLst>
      <p:ext uri="{BB962C8B-B14F-4D97-AF65-F5344CB8AC3E}">
        <p14:creationId xmlns:p14="http://schemas.microsoft.com/office/powerpoint/2010/main" val="4005110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Definitions</a:t>
            </a:r>
            <a:endParaRPr lang="en-US" dirty="0"/>
          </a:p>
        </p:txBody>
      </p:sp>
      <p:sp>
        <p:nvSpPr>
          <p:cNvPr id="3" name="Content Placeholder 2"/>
          <p:cNvSpPr>
            <a:spLocks noGrp="1"/>
          </p:cNvSpPr>
          <p:nvPr>
            <p:ph idx="1"/>
          </p:nvPr>
        </p:nvSpPr>
        <p:spPr/>
        <p:txBody>
          <a:bodyPr>
            <a:normAutofit/>
          </a:bodyPr>
          <a:lstStyle/>
          <a:p>
            <a:r>
              <a:rPr lang="en-US" b="1" u="sng" dirty="0"/>
              <a:t>Trading Partner</a:t>
            </a:r>
            <a:r>
              <a:rPr lang="en-US" b="1" dirty="0"/>
              <a:t>:  </a:t>
            </a:r>
            <a:r>
              <a:rPr lang="en-US" dirty="0"/>
              <a:t>An entity that has entered into an agreement with another entity to exchange data </a:t>
            </a:r>
            <a:r>
              <a:rPr lang="en-US" dirty="0" smtClean="0"/>
              <a:t>electronically.</a:t>
            </a:r>
          </a:p>
          <a:p>
            <a:endParaRPr lang="en-US" sz="900" dirty="0" smtClean="0"/>
          </a:p>
          <a:p>
            <a:r>
              <a:rPr lang="en-US" b="1" u="sng" dirty="0"/>
              <a:t>T</a:t>
            </a:r>
            <a:r>
              <a:rPr lang="en-US" b="1" u="sng" dirty="0" smtClean="0"/>
              <a:t>rading </a:t>
            </a:r>
            <a:r>
              <a:rPr lang="en-US" b="1" u="sng" dirty="0"/>
              <a:t>Partner Agreement</a:t>
            </a:r>
            <a:r>
              <a:rPr lang="en-US" b="1" dirty="0"/>
              <a:t>:  </a:t>
            </a:r>
            <a:r>
              <a:rPr lang="en-US" dirty="0"/>
              <a:t>A set of expectations and responses between two entities exchanging data electronically.  </a:t>
            </a:r>
            <a:endParaRPr lang="en-US" dirty="0" smtClean="0"/>
          </a:p>
          <a:p>
            <a:pPr lvl="1"/>
            <a:r>
              <a:rPr lang="en-US" dirty="0" smtClean="0"/>
              <a:t>These </a:t>
            </a:r>
            <a:r>
              <a:rPr lang="en-US" dirty="0"/>
              <a:t>expectations include, but are not limited to, what transactions to send, what format to use, what data elements to include, when and where data elements are to be </a:t>
            </a:r>
            <a:r>
              <a:rPr lang="en-US" dirty="0" smtClean="0"/>
              <a:t>sent, and </a:t>
            </a:r>
            <a:r>
              <a:rPr lang="en-US" dirty="0"/>
              <a:t>testing to be performed</a:t>
            </a:r>
            <a:r>
              <a:rPr lang="en-US" dirty="0" smtClean="0"/>
              <a:t>.</a:t>
            </a:r>
            <a:endParaRPr lang="en-US" dirty="0"/>
          </a:p>
        </p:txBody>
      </p:sp>
      <p:sp>
        <p:nvSpPr>
          <p:cNvPr id="4" name="Slide Number Placeholder 3"/>
          <p:cNvSpPr>
            <a:spLocks noGrp="1"/>
          </p:cNvSpPr>
          <p:nvPr>
            <p:ph type="sldNum" sz="quarter" idx="12"/>
          </p:nvPr>
        </p:nvSpPr>
        <p:spPr/>
        <p:txBody>
          <a:bodyPr/>
          <a:lstStyle/>
          <a:p>
            <a:fld id="{49565A35-BF1F-4345-B456-4D29F1280597}" type="slidenum">
              <a:rPr lang="en-US" smtClean="0"/>
              <a:pPr/>
              <a:t>18</a:t>
            </a:fld>
            <a:endParaRPr lang="en-US"/>
          </a:p>
        </p:txBody>
      </p:sp>
    </p:spTree>
    <p:extLst>
      <p:ext uri="{BB962C8B-B14F-4D97-AF65-F5344CB8AC3E}">
        <p14:creationId xmlns:p14="http://schemas.microsoft.com/office/powerpoint/2010/main" val="976109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Definitions</a:t>
            </a:r>
            <a:endParaRPr lang="en-US" dirty="0"/>
          </a:p>
        </p:txBody>
      </p:sp>
      <p:sp>
        <p:nvSpPr>
          <p:cNvPr id="3" name="Content Placeholder 2"/>
          <p:cNvSpPr>
            <a:spLocks noGrp="1"/>
          </p:cNvSpPr>
          <p:nvPr>
            <p:ph idx="1"/>
          </p:nvPr>
        </p:nvSpPr>
        <p:spPr/>
        <p:txBody>
          <a:bodyPr>
            <a:normAutofit/>
          </a:bodyPr>
          <a:lstStyle/>
          <a:p>
            <a:r>
              <a:rPr lang="en-US" b="1" u="sng" dirty="0"/>
              <a:t>Data Element</a:t>
            </a:r>
            <a:r>
              <a:rPr lang="en-US" b="1" dirty="0"/>
              <a:t>: </a:t>
            </a:r>
            <a:r>
              <a:rPr lang="en-US" dirty="0"/>
              <a:t>A single piece of information, e.g., Date of Injury, Date of Birth, </a:t>
            </a:r>
            <a:r>
              <a:rPr lang="en-US" dirty="0" smtClean="0"/>
              <a:t>etc. </a:t>
            </a:r>
            <a:r>
              <a:rPr lang="en-US" dirty="0"/>
              <a:t>Data elements are:</a:t>
            </a:r>
          </a:p>
          <a:p>
            <a:pPr lvl="1"/>
            <a:r>
              <a:rPr lang="en-US" dirty="0"/>
              <a:t>Defined</a:t>
            </a:r>
          </a:p>
          <a:p>
            <a:pPr lvl="1"/>
            <a:r>
              <a:rPr lang="en-US" dirty="0"/>
              <a:t>Assigned a Data Element </a:t>
            </a:r>
            <a:r>
              <a:rPr lang="en-US" dirty="0" smtClean="0"/>
              <a:t>Number or DN</a:t>
            </a:r>
            <a:endParaRPr lang="en-US" dirty="0"/>
          </a:p>
          <a:p>
            <a:pPr lvl="1"/>
            <a:r>
              <a:rPr lang="en-US" dirty="0"/>
              <a:t>Assigned values or codes, if applicable</a:t>
            </a:r>
          </a:p>
          <a:p>
            <a:pPr lvl="1"/>
            <a:r>
              <a:rPr lang="en-US" dirty="0"/>
              <a:t>Assigned valid applicable edits </a:t>
            </a:r>
            <a:endParaRPr lang="en-US" dirty="0" smtClean="0"/>
          </a:p>
          <a:p>
            <a:pPr lvl="1"/>
            <a:r>
              <a:rPr lang="en-US" dirty="0" smtClean="0"/>
              <a:t>Assigned </a:t>
            </a:r>
            <a:r>
              <a:rPr lang="en-US" dirty="0"/>
              <a:t>a </a:t>
            </a:r>
            <a:r>
              <a:rPr lang="en-US" dirty="0" smtClean="0"/>
              <a:t>data format</a:t>
            </a:r>
          </a:p>
          <a:p>
            <a:pPr marL="457200" lvl="1" indent="0">
              <a:buNone/>
            </a:pPr>
            <a:endParaRPr lang="en-US" sz="900" b="1" dirty="0" smtClean="0"/>
          </a:p>
          <a:p>
            <a:r>
              <a:rPr lang="en-US" b="1" u="sng" dirty="0" smtClean="0"/>
              <a:t>Record</a:t>
            </a:r>
            <a:r>
              <a:rPr lang="en-US" b="1" dirty="0"/>
              <a:t>: </a:t>
            </a:r>
            <a:r>
              <a:rPr lang="en-US" dirty="0"/>
              <a:t>A group of related Data Elements to form a transaction.</a:t>
            </a:r>
          </a:p>
          <a:p>
            <a:endParaRPr lang="en-US" b="1" dirty="0" smtClean="0"/>
          </a:p>
        </p:txBody>
      </p:sp>
      <p:sp>
        <p:nvSpPr>
          <p:cNvPr id="4" name="Slide Number Placeholder 3"/>
          <p:cNvSpPr>
            <a:spLocks noGrp="1"/>
          </p:cNvSpPr>
          <p:nvPr>
            <p:ph type="sldNum" sz="quarter" idx="12"/>
          </p:nvPr>
        </p:nvSpPr>
        <p:spPr/>
        <p:txBody>
          <a:bodyPr/>
          <a:lstStyle/>
          <a:p>
            <a:fld id="{49565A35-BF1F-4345-B456-4D29F1280597}" type="slidenum">
              <a:rPr lang="en-US" smtClean="0"/>
              <a:pPr/>
              <a:t>19</a:t>
            </a:fld>
            <a:endParaRPr lang="en-US"/>
          </a:p>
        </p:txBody>
      </p:sp>
    </p:spTree>
    <p:extLst>
      <p:ext uri="{BB962C8B-B14F-4D97-AF65-F5344CB8AC3E}">
        <p14:creationId xmlns:p14="http://schemas.microsoft.com/office/powerpoint/2010/main" val="17954756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Introductions</a:t>
            </a:r>
            <a:endParaRPr lang="en-US" dirty="0"/>
          </a:p>
        </p:txBody>
      </p:sp>
      <p:sp>
        <p:nvSpPr>
          <p:cNvPr id="3" name="Content Placeholder 2"/>
          <p:cNvSpPr>
            <a:spLocks noGrp="1"/>
          </p:cNvSpPr>
          <p:nvPr>
            <p:ph idx="1"/>
          </p:nvPr>
        </p:nvSpPr>
        <p:spPr/>
        <p:txBody>
          <a:bodyPr>
            <a:noAutofit/>
          </a:bodyPr>
          <a:lstStyle/>
          <a:p>
            <a:pPr marL="137160" indent="0">
              <a:buNone/>
            </a:pPr>
            <a:r>
              <a:rPr lang="en-US" sz="3600" b="1" u="sng" dirty="0" smtClean="0"/>
              <a:t>Trainers:</a:t>
            </a:r>
          </a:p>
          <a:p>
            <a:r>
              <a:rPr lang="en-US" sz="3600" dirty="0" smtClean="0"/>
              <a:t>Gordon Davis</a:t>
            </a:r>
          </a:p>
          <a:p>
            <a:r>
              <a:rPr lang="en-US" sz="3600" dirty="0" smtClean="0"/>
              <a:t>Paul Fortier</a:t>
            </a:r>
          </a:p>
          <a:p>
            <a:pPr marL="137160" indent="0">
              <a:buNone/>
            </a:pPr>
            <a:endParaRPr lang="en-US" sz="1200" b="1" u="sng" dirty="0" smtClean="0"/>
          </a:p>
          <a:p>
            <a:pPr marL="137160" indent="0">
              <a:buNone/>
            </a:pPr>
            <a:r>
              <a:rPr lang="en-US" sz="3600" b="1" u="sng" dirty="0" smtClean="0"/>
              <a:t>Additional WCB Staff:</a:t>
            </a:r>
          </a:p>
          <a:p>
            <a:pPr marL="137160" indent="0">
              <a:buNone/>
            </a:pPr>
            <a:r>
              <a:rPr lang="en-US" sz="3600" dirty="0" smtClean="0"/>
              <a:t>Kimberlee </a:t>
            </a:r>
            <a:r>
              <a:rPr lang="en-US" sz="3600" dirty="0" err="1" smtClean="0"/>
              <a:t>Barriere</a:t>
            </a:r>
            <a:r>
              <a:rPr lang="en-US" sz="3600" dirty="0" smtClean="0"/>
              <a:t>, Deb Morton, Carrie Pelletier</a:t>
            </a:r>
          </a:p>
        </p:txBody>
      </p:sp>
      <p:sp>
        <p:nvSpPr>
          <p:cNvPr id="4" name="Slide Number Placeholder 3"/>
          <p:cNvSpPr>
            <a:spLocks noGrp="1"/>
          </p:cNvSpPr>
          <p:nvPr>
            <p:ph type="sldNum" sz="quarter" idx="12"/>
          </p:nvPr>
        </p:nvSpPr>
        <p:spPr/>
        <p:txBody>
          <a:bodyPr/>
          <a:lstStyle/>
          <a:p>
            <a:fld id="{49565A35-BF1F-4345-B456-4D29F1280597}" type="slidenum">
              <a:rPr lang="en-US" smtClean="0"/>
              <a:pPr/>
              <a:t>2</a:t>
            </a:fld>
            <a:endParaRPr lang="en-US"/>
          </a:p>
        </p:txBody>
      </p:sp>
    </p:spTree>
    <p:extLst>
      <p:ext uri="{BB962C8B-B14F-4D97-AF65-F5344CB8AC3E}">
        <p14:creationId xmlns:p14="http://schemas.microsoft.com/office/powerpoint/2010/main" val="2969515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Definitions</a:t>
            </a:r>
            <a:endParaRPr lang="en-US" dirty="0"/>
          </a:p>
        </p:txBody>
      </p:sp>
      <p:sp>
        <p:nvSpPr>
          <p:cNvPr id="3" name="Content Placeholder 2"/>
          <p:cNvSpPr>
            <a:spLocks noGrp="1"/>
          </p:cNvSpPr>
          <p:nvPr>
            <p:ph idx="1"/>
          </p:nvPr>
        </p:nvSpPr>
        <p:spPr/>
        <p:txBody>
          <a:bodyPr>
            <a:normAutofit/>
          </a:bodyPr>
          <a:lstStyle/>
          <a:p>
            <a:r>
              <a:rPr lang="en-US" b="1" u="sng" dirty="0"/>
              <a:t>Transaction</a:t>
            </a:r>
            <a:r>
              <a:rPr lang="en-US" b="1" dirty="0"/>
              <a:t>: </a:t>
            </a:r>
            <a:r>
              <a:rPr lang="en-US" dirty="0"/>
              <a:t>Can consist of 1 or more records to communicate a claim event. Each Transaction Type is contained in a batch, which is preceded by a Header Record and concluded with a Trailer </a:t>
            </a:r>
            <a:r>
              <a:rPr lang="en-US" dirty="0" smtClean="0"/>
              <a:t>Record.</a:t>
            </a:r>
            <a:endParaRPr lang="en-US" dirty="0"/>
          </a:p>
          <a:p>
            <a:endParaRPr lang="en-US" sz="900" dirty="0"/>
          </a:p>
          <a:p>
            <a:r>
              <a:rPr lang="en-US" b="1" u="sng" dirty="0"/>
              <a:t>Transmission</a:t>
            </a:r>
            <a:r>
              <a:rPr lang="en-US" b="1" dirty="0"/>
              <a:t>: </a:t>
            </a:r>
            <a:r>
              <a:rPr lang="en-US" dirty="0"/>
              <a:t>Consists of one or more batches sent or received during a communication session.</a:t>
            </a:r>
          </a:p>
          <a:p>
            <a:endParaRPr lang="en-US" b="1" dirty="0" smtClean="0"/>
          </a:p>
        </p:txBody>
      </p:sp>
      <p:sp>
        <p:nvSpPr>
          <p:cNvPr id="4" name="Slide Number Placeholder 3"/>
          <p:cNvSpPr>
            <a:spLocks noGrp="1"/>
          </p:cNvSpPr>
          <p:nvPr>
            <p:ph type="sldNum" sz="quarter" idx="12"/>
          </p:nvPr>
        </p:nvSpPr>
        <p:spPr/>
        <p:txBody>
          <a:bodyPr/>
          <a:lstStyle/>
          <a:p>
            <a:fld id="{49565A35-BF1F-4345-B456-4D29F1280597}" type="slidenum">
              <a:rPr lang="en-US" smtClean="0"/>
              <a:pPr/>
              <a:t>20</a:t>
            </a:fld>
            <a:endParaRPr lang="en-US"/>
          </a:p>
        </p:txBody>
      </p:sp>
    </p:spTree>
    <p:extLst>
      <p:ext uri="{BB962C8B-B14F-4D97-AF65-F5344CB8AC3E}">
        <p14:creationId xmlns:p14="http://schemas.microsoft.com/office/powerpoint/2010/main" val="2729919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Definitions</a:t>
            </a:r>
            <a:endParaRPr lang="en-US" dirty="0"/>
          </a:p>
        </p:txBody>
      </p:sp>
      <p:sp>
        <p:nvSpPr>
          <p:cNvPr id="3" name="Content Placeholder 2"/>
          <p:cNvSpPr>
            <a:spLocks noGrp="1"/>
          </p:cNvSpPr>
          <p:nvPr>
            <p:ph idx="1"/>
          </p:nvPr>
        </p:nvSpPr>
        <p:spPr/>
        <p:txBody>
          <a:bodyPr>
            <a:normAutofit/>
          </a:bodyPr>
          <a:lstStyle/>
          <a:p>
            <a:r>
              <a:rPr lang="en-US" sz="3600" dirty="0" smtClean="0"/>
              <a:t>The </a:t>
            </a:r>
            <a:r>
              <a:rPr lang="en-US" sz="3600" b="1" dirty="0" smtClean="0"/>
              <a:t>FROI </a:t>
            </a:r>
            <a:r>
              <a:rPr lang="en-US" sz="3600" dirty="0" smtClean="0"/>
              <a:t>is a record sent to the jurisdiction to comply with the jurisdiction’s </a:t>
            </a:r>
            <a:r>
              <a:rPr lang="en-US" sz="3600" b="1" dirty="0" smtClean="0"/>
              <a:t>First Report of Injury </a:t>
            </a:r>
            <a:r>
              <a:rPr lang="en-US" sz="3600" dirty="0" smtClean="0"/>
              <a:t>requirements.</a:t>
            </a:r>
          </a:p>
          <a:p>
            <a:r>
              <a:rPr lang="en-US" sz="3600" dirty="0" smtClean="0"/>
              <a:t>The </a:t>
            </a:r>
            <a:r>
              <a:rPr lang="en-US" sz="3600" b="1" dirty="0"/>
              <a:t>SROI</a:t>
            </a:r>
            <a:r>
              <a:rPr lang="en-US" sz="3600" dirty="0"/>
              <a:t> is a record sent to the jurisdiction to comply with the jurisdiction’s </a:t>
            </a:r>
            <a:r>
              <a:rPr lang="en-US" sz="3600" b="1" dirty="0"/>
              <a:t>Subsequent Report of Injury </a:t>
            </a:r>
            <a:r>
              <a:rPr lang="en-US" sz="3600" dirty="0"/>
              <a:t>requirements. </a:t>
            </a:r>
          </a:p>
          <a:p>
            <a:endParaRPr lang="en-US" sz="3600" dirty="0" smtClean="0"/>
          </a:p>
        </p:txBody>
      </p:sp>
      <p:sp>
        <p:nvSpPr>
          <p:cNvPr id="4" name="Slide Number Placeholder 3"/>
          <p:cNvSpPr>
            <a:spLocks noGrp="1"/>
          </p:cNvSpPr>
          <p:nvPr>
            <p:ph type="sldNum" sz="quarter" idx="12"/>
          </p:nvPr>
        </p:nvSpPr>
        <p:spPr/>
        <p:txBody>
          <a:bodyPr/>
          <a:lstStyle/>
          <a:p>
            <a:fld id="{49565A35-BF1F-4345-B456-4D29F1280597}" type="slidenum">
              <a:rPr lang="en-US" smtClean="0"/>
              <a:pPr/>
              <a:t>21</a:t>
            </a:fld>
            <a:endParaRPr lang="en-US"/>
          </a:p>
        </p:txBody>
      </p:sp>
    </p:spTree>
    <p:extLst>
      <p:ext uri="{BB962C8B-B14F-4D97-AF65-F5344CB8AC3E}">
        <p14:creationId xmlns:p14="http://schemas.microsoft.com/office/powerpoint/2010/main" val="2086782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Definitions</a:t>
            </a:r>
            <a:endParaRPr lang="en-US" dirty="0"/>
          </a:p>
        </p:txBody>
      </p:sp>
      <p:sp>
        <p:nvSpPr>
          <p:cNvPr id="3" name="Content Placeholder 2"/>
          <p:cNvSpPr>
            <a:spLocks noGrp="1"/>
          </p:cNvSpPr>
          <p:nvPr>
            <p:ph idx="1"/>
          </p:nvPr>
        </p:nvSpPr>
        <p:spPr/>
        <p:txBody>
          <a:bodyPr>
            <a:normAutofit fontScale="25000" lnSpcReduction="20000"/>
          </a:bodyPr>
          <a:lstStyle/>
          <a:p>
            <a:r>
              <a:rPr lang="en-US" sz="12800" dirty="0"/>
              <a:t>The </a:t>
            </a:r>
            <a:r>
              <a:rPr lang="en-US" sz="12800" b="1" dirty="0" smtClean="0"/>
              <a:t>FROI</a:t>
            </a:r>
            <a:r>
              <a:rPr lang="en-US" sz="12800" dirty="0" smtClean="0"/>
              <a:t> record </a:t>
            </a:r>
            <a:r>
              <a:rPr lang="en-US" sz="12800" dirty="0"/>
              <a:t>is identified by the Transaction Set ID </a:t>
            </a:r>
            <a:r>
              <a:rPr lang="en-US" sz="12800" b="1" dirty="0"/>
              <a:t>148</a:t>
            </a:r>
            <a:r>
              <a:rPr lang="en-US" sz="12800" dirty="0"/>
              <a:t> (fixed length record). This record must be paired with its companion record </a:t>
            </a:r>
            <a:r>
              <a:rPr lang="en-US" sz="12800" b="1" dirty="0"/>
              <a:t>R21</a:t>
            </a:r>
            <a:r>
              <a:rPr lang="en-US" sz="12800" dirty="0"/>
              <a:t>(variable length record) to complete the FROI transaction. </a:t>
            </a:r>
            <a:endParaRPr lang="en-US" sz="12800" dirty="0" smtClean="0"/>
          </a:p>
          <a:p>
            <a:endParaRPr lang="en-US" sz="3600" dirty="0" smtClean="0"/>
          </a:p>
          <a:p>
            <a:r>
              <a:rPr lang="en-US" sz="12800" dirty="0"/>
              <a:t>The </a:t>
            </a:r>
            <a:r>
              <a:rPr lang="en-US" sz="12800" b="1" dirty="0" smtClean="0"/>
              <a:t>SROI</a:t>
            </a:r>
            <a:r>
              <a:rPr lang="en-US" sz="12800" dirty="0" smtClean="0"/>
              <a:t> record </a:t>
            </a:r>
            <a:r>
              <a:rPr lang="en-US" sz="12800" dirty="0"/>
              <a:t>is identified by the Transaction Set ID </a:t>
            </a:r>
            <a:r>
              <a:rPr lang="en-US" sz="12800" b="1" dirty="0"/>
              <a:t>A49</a:t>
            </a:r>
            <a:r>
              <a:rPr lang="en-US" sz="12800" dirty="0"/>
              <a:t> </a:t>
            </a:r>
            <a:r>
              <a:rPr lang="en-US" sz="12800" dirty="0" smtClean="0"/>
              <a:t>(variable </a:t>
            </a:r>
            <a:r>
              <a:rPr lang="en-US" sz="12800" dirty="0"/>
              <a:t>length record).  This record must be paired with its companion record </a:t>
            </a:r>
            <a:r>
              <a:rPr lang="en-US" sz="12800" b="1" dirty="0"/>
              <a:t>R22</a:t>
            </a:r>
            <a:r>
              <a:rPr lang="en-US" sz="12800" dirty="0"/>
              <a:t> (variable length record) to complete the SROI transaction. </a:t>
            </a:r>
          </a:p>
          <a:p>
            <a:endParaRPr lang="en-US" sz="3600" dirty="0"/>
          </a:p>
          <a:p>
            <a:r>
              <a:rPr lang="en-US" sz="3600" dirty="0" smtClean="0"/>
              <a:t>.  </a:t>
            </a:r>
          </a:p>
        </p:txBody>
      </p:sp>
      <p:sp>
        <p:nvSpPr>
          <p:cNvPr id="4" name="Slide Number Placeholder 3"/>
          <p:cNvSpPr>
            <a:spLocks noGrp="1"/>
          </p:cNvSpPr>
          <p:nvPr>
            <p:ph type="sldNum" sz="quarter" idx="12"/>
          </p:nvPr>
        </p:nvSpPr>
        <p:spPr/>
        <p:txBody>
          <a:bodyPr/>
          <a:lstStyle/>
          <a:p>
            <a:fld id="{49565A35-BF1F-4345-B456-4D29F1280597}" type="slidenum">
              <a:rPr lang="en-US" smtClean="0"/>
              <a:pPr/>
              <a:t>22</a:t>
            </a:fld>
            <a:endParaRPr lang="en-US"/>
          </a:p>
        </p:txBody>
      </p:sp>
    </p:spTree>
    <p:extLst>
      <p:ext uri="{BB962C8B-B14F-4D97-AF65-F5344CB8AC3E}">
        <p14:creationId xmlns:p14="http://schemas.microsoft.com/office/powerpoint/2010/main" val="9141839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Definitions</a:t>
            </a:r>
            <a:endParaRPr lang="en-US" dirty="0"/>
          </a:p>
        </p:txBody>
      </p:sp>
      <p:sp>
        <p:nvSpPr>
          <p:cNvPr id="3" name="Content Placeholder 2"/>
          <p:cNvSpPr>
            <a:spLocks noGrp="1"/>
          </p:cNvSpPr>
          <p:nvPr>
            <p:ph idx="1"/>
          </p:nvPr>
        </p:nvSpPr>
        <p:spPr/>
        <p:txBody>
          <a:bodyPr>
            <a:normAutofit/>
          </a:bodyPr>
          <a:lstStyle/>
          <a:p>
            <a:r>
              <a:rPr lang="en-US" sz="3200" dirty="0" smtClean="0"/>
              <a:t>A </a:t>
            </a:r>
            <a:r>
              <a:rPr lang="en-US" sz="3200" b="1" dirty="0" smtClean="0"/>
              <a:t>Periodic report</a:t>
            </a:r>
            <a:r>
              <a:rPr lang="en-US" sz="3200" dirty="0" smtClean="0"/>
              <a:t> is a type of SROI transaction that must be filed at regular intervals (monthly, quarterly, sub-annual, annual, etc.). </a:t>
            </a:r>
          </a:p>
          <a:p>
            <a:r>
              <a:rPr lang="en-US" sz="3200" dirty="0" smtClean="0"/>
              <a:t>The State of Maine only requires one periodic report (MTC SA).  This report is required every 180 days until a “FN” is filed (think WCB-11 Statement of Compensation Paid). </a:t>
            </a:r>
            <a:endParaRPr lang="en-US" sz="3200" dirty="0"/>
          </a:p>
        </p:txBody>
      </p:sp>
      <p:sp>
        <p:nvSpPr>
          <p:cNvPr id="4" name="Slide Number Placeholder 3"/>
          <p:cNvSpPr>
            <a:spLocks noGrp="1"/>
          </p:cNvSpPr>
          <p:nvPr>
            <p:ph type="sldNum" sz="quarter" idx="12"/>
          </p:nvPr>
        </p:nvSpPr>
        <p:spPr/>
        <p:txBody>
          <a:bodyPr/>
          <a:lstStyle/>
          <a:p>
            <a:fld id="{49565A35-BF1F-4345-B456-4D29F1280597}" type="slidenum">
              <a:rPr lang="en-US" smtClean="0"/>
              <a:pPr/>
              <a:t>23</a:t>
            </a:fld>
            <a:endParaRPr lang="en-US"/>
          </a:p>
        </p:txBody>
      </p:sp>
    </p:spTree>
    <p:extLst>
      <p:ext uri="{BB962C8B-B14F-4D97-AF65-F5344CB8AC3E}">
        <p14:creationId xmlns:p14="http://schemas.microsoft.com/office/powerpoint/2010/main" val="1643833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Definitions</a:t>
            </a:r>
            <a:endParaRPr lang="en-US" dirty="0"/>
          </a:p>
        </p:txBody>
      </p:sp>
      <p:sp>
        <p:nvSpPr>
          <p:cNvPr id="3" name="Content Placeholder 2"/>
          <p:cNvSpPr>
            <a:spLocks noGrp="1"/>
          </p:cNvSpPr>
          <p:nvPr>
            <p:ph idx="1"/>
          </p:nvPr>
        </p:nvSpPr>
        <p:spPr/>
        <p:txBody>
          <a:bodyPr>
            <a:normAutofit/>
          </a:bodyPr>
          <a:lstStyle/>
          <a:p>
            <a:r>
              <a:rPr lang="en-US" sz="3600" dirty="0" smtClean="0"/>
              <a:t>The</a:t>
            </a:r>
            <a:r>
              <a:rPr lang="en-US" sz="3600" b="1" dirty="0" smtClean="0"/>
              <a:t> </a:t>
            </a:r>
            <a:r>
              <a:rPr lang="en-US" sz="3600" b="1" dirty="0"/>
              <a:t>Maintenance Type </a:t>
            </a:r>
            <a:r>
              <a:rPr lang="en-US" sz="3600" b="1" dirty="0" smtClean="0"/>
              <a:t>Code or MTC is a </a:t>
            </a:r>
            <a:r>
              <a:rPr lang="en-US" sz="3600" dirty="0" smtClean="0"/>
              <a:t>code </a:t>
            </a:r>
            <a:r>
              <a:rPr lang="en-US" sz="3600" dirty="0"/>
              <a:t>defining the specific purpose of individual records within the transaction being </a:t>
            </a:r>
            <a:r>
              <a:rPr lang="en-US" sz="3600" dirty="0" smtClean="0"/>
              <a:t>transmitted.</a:t>
            </a:r>
          </a:p>
          <a:p>
            <a:pPr lvl="1"/>
            <a:r>
              <a:rPr lang="en-US" sz="3200" dirty="0" smtClean="0"/>
              <a:t>In other words, the MTC is the type of FROI  or SROI transaction being transmitted, </a:t>
            </a:r>
            <a:r>
              <a:rPr lang="en-US" sz="3200" dirty="0"/>
              <a:t>e.g. Original FROI, Initial Payment, Partial Denial, etc.</a:t>
            </a:r>
          </a:p>
          <a:p>
            <a:pPr lvl="1"/>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49565A35-BF1F-4345-B456-4D29F1280597}" type="slidenum">
              <a:rPr lang="en-US" smtClean="0"/>
              <a:pPr/>
              <a:t>24</a:t>
            </a:fld>
            <a:endParaRPr lang="en-US"/>
          </a:p>
        </p:txBody>
      </p:sp>
    </p:spTree>
    <p:extLst>
      <p:ext uri="{BB962C8B-B14F-4D97-AF65-F5344CB8AC3E}">
        <p14:creationId xmlns:p14="http://schemas.microsoft.com/office/powerpoint/2010/main" val="21785595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Definitions</a:t>
            </a:r>
            <a:endParaRPr lang="en-US" dirty="0"/>
          </a:p>
        </p:txBody>
      </p:sp>
      <p:sp>
        <p:nvSpPr>
          <p:cNvPr id="3" name="Content Placeholder 2"/>
          <p:cNvSpPr>
            <a:spLocks noGrp="1"/>
          </p:cNvSpPr>
          <p:nvPr>
            <p:ph idx="1"/>
          </p:nvPr>
        </p:nvSpPr>
        <p:spPr/>
        <p:txBody>
          <a:bodyPr>
            <a:normAutofit lnSpcReduction="10000"/>
          </a:bodyPr>
          <a:lstStyle/>
          <a:p>
            <a:r>
              <a:rPr lang="en-US" sz="3600" dirty="0" smtClean="0"/>
              <a:t>The</a:t>
            </a:r>
            <a:r>
              <a:rPr lang="en-US" sz="3600" b="1" dirty="0" smtClean="0"/>
              <a:t> Benefit Type Code or BTC </a:t>
            </a:r>
            <a:r>
              <a:rPr lang="en-US" sz="3600" dirty="0" smtClean="0"/>
              <a:t>is a</a:t>
            </a:r>
            <a:r>
              <a:rPr lang="en-US" sz="3600" b="1" dirty="0" smtClean="0"/>
              <a:t> </a:t>
            </a:r>
            <a:r>
              <a:rPr lang="en-US" sz="3600" dirty="0" smtClean="0"/>
              <a:t>code identifying the payment being made.</a:t>
            </a:r>
          </a:p>
          <a:p>
            <a:pPr marL="0" indent="0">
              <a:buNone/>
            </a:pPr>
            <a:endParaRPr lang="en-US" sz="1050" dirty="0" smtClean="0"/>
          </a:p>
          <a:p>
            <a:r>
              <a:rPr lang="en-US" sz="3600" dirty="0" smtClean="0"/>
              <a:t>The </a:t>
            </a:r>
            <a:r>
              <a:rPr lang="en-US" sz="3600" b="1" dirty="0" smtClean="0"/>
              <a:t>Other Benefit Type Code or OBT </a:t>
            </a:r>
            <a:r>
              <a:rPr lang="en-US" sz="3600" dirty="0" smtClean="0"/>
              <a:t>is a code identifying miscellaneous benefits not otherwise specifically defined with a Benefit </a:t>
            </a:r>
            <a:r>
              <a:rPr lang="en-US" sz="3600" dirty="0"/>
              <a:t>T</a:t>
            </a:r>
            <a:r>
              <a:rPr lang="en-US" sz="3600" dirty="0" smtClean="0"/>
              <a:t>ype </a:t>
            </a:r>
            <a:r>
              <a:rPr lang="en-US" sz="3600" dirty="0"/>
              <a:t>C</a:t>
            </a:r>
            <a:r>
              <a:rPr lang="en-US" sz="3600" dirty="0" smtClean="0"/>
              <a:t>ode.</a:t>
            </a:r>
          </a:p>
          <a:p>
            <a:pPr marL="457200" lvl="1"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49565A35-BF1F-4345-B456-4D29F1280597}" type="slidenum">
              <a:rPr lang="en-US" smtClean="0"/>
              <a:pPr/>
              <a:t>25</a:t>
            </a:fld>
            <a:endParaRPr lang="en-US"/>
          </a:p>
        </p:txBody>
      </p:sp>
    </p:spTree>
    <p:extLst>
      <p:ext uri="{BB962C8B-B14F-4D97-AF65-F5344CB8AC3E}">
        <p14:creationId xmlns:p14="http://schemas.microsoft.com/office/powerpoint/2010/main" val="444180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Definitions</a:t>
            </a:r>
            <a:endParaRPr lang="en-US" dirty="0"/>
          </a:p>
        </p:txBody>
      </p:sp>
      <p:sp>
        <p:nvSpPr>
          <p:cNvPr id="3" name="Content Placeholder 2"/>
          <p:cNvSpPr>
            <a:spLocks noGrp="1"/>
          </p:cNvSpPr>
          <p:nvPr>
            <p:ph idx="1"/>
          </p:nvPr>
        </p:nvSpPr>
        <p:spPr/>
        <p:txBody>
          <a:bodyPr/>
          <a:lstStyle/>
          <a:p>
            <a:r>
              <a:rPr lang="en-US" sz="3600" dirty="0" smtClean="0"/>
              <a:t>The </a:t>
            </a:r>
            <a:r>
              <a:rPr lang="en-US" sz="3600" b="1" dirty="0"/>
              <a:t>Acknowledgement </a:t>
            </a:r>
            <a:r>
              <a:rPr lang="en-US" sz="3600" b="1" dirty="0" smtClean="0"/>
              <a:t>Record or AKC </a:t>
            </a:r>
            <a:r>
              <a:rPr lang="en-US" sz="3600" dirty="0" smtClean="0"/>
              <a:t>is a transaction </a:t>
            </a:r>
            <a:r>
              <a:rPr lang="en-US" sz="3600" dirty="0"/>
              <a:t>returned by the jurisdiction as a result of a report sent.  It contains enough data elements to identify the original transaction and any technical and business issues found with it.</a:t>
            </a:r>
          </a:p>
          <a:p>
            <a:pPr marL="0" indent="0">
              <a:buNone/>
            </a:pPr>
            <a:endParaRPr lang="en-US" dirty="0"/>
          </a:p>
        </p:txBody>
      </p:sp>
      <p:sp>
        <p:nvSpPr>
          <p:cNvPr id="4" name="Slide Number Placeholder 3"/>
          <p:cNvSpPr>
            <a:spLocks noGrp="1"/>
          </p:cNvSpPr>
          <p:nvPr>
            <p:ph type="sldNum" sz="quarter" idx="12"/>
          </p:nvPr>
        </p:nvSpPr>
        <p:spPr/>
        <p:txBody>
          <a:bodyPr/>
          <a:lstStyle/>
          <a:p>
            <a:fld id="{49565A35-BF1F-4345-B456-4D29F1280597}" type="slidenum">
              <a:rPr lang="en-US" smtClean="0"/>
              <a:pPr/>
              <a:t>26</a:t>
            </a:fld>
            <a:endParaRPr lang="en-US"/>
          </a:p>
        </p:txBody>
      </p:sp>
    </p:spTree>
    <p:extLst>
      <p:ext uri="{BB962C8B-B14F-4D97-AF65-F5344CB8AC3E}">
        <p14:creationId xmlns:p14="http://schemas.microsoft.com/office/powerpoint/2010/main" val="3846656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EDI Data Flow</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82331910"/>
              </p:ext>
            </p:extLst>
          </p:nvPr>
        </p:nvGraphicFramePr>
        <p:xfrm>
          <a:off x="457200" y="1600200"/>
          <a:ext cx="8229600" cy="4708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49565A35-BF1F-4345-B456-4D29F1280597}" type="slidenum">
              <a:rPr lang="en-US" smtClean="0"/>
              <a:pPr/>
              <a:t>27</a:t>
            </a:fld>
            <a:endParaRPr lang="en-US"/>
          </a:p>
        </p:txBody>
      </p:sp>
    </p:spTree>
    <p:extLst>
      <p:ext uri="{BB962C8B-B14F-4D97-AF65-F5344CB8AC3E}">
        <p14:creationId xmlns:p14="http://schemas.microsoft.com/office/powerpoint/2010/main" val="41650523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EDI Data Flow</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8982184"/>
              </p:ext>
            </p:extLst>
          </p:nvPr>
        </p:nvGraphicFramePr>
        <p:xfrm>
          <a:off x="457200" y="1600200"/>
          <a:ext cx="8229600" cy="4708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49565A35-BF1F-4345-B456-4D29F1280597}" type="slidenum">
              <a:rPr lang="en-US" smtClean="0"/>
              <a:pPr/>
              <a:t>28</a:t>
            </a:fld>
            <a:endParaRPr lang="en-US"/>
          </a:p>
        </p:txBody>
      </p:sp>
    </p:spTree>
    <p:extLst>
      <p:ext uri="{BB962C8B-B14F-4D97-AF65-F5344CB8AC3E}">
        <p14:creationId xmlns:p14="http://schemas.microsoft.com/office/powerpoint/2010/main" val="31046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Transaction Processing Documents</a:t>
            </a:r>
            <a:endParaRPr lang="en-US" dirty="0"/>
          </a:p>
        </p:txBody>
      </p:sp>
      <p:sp>
        <p:nvSpPr>
          <p:cNvPr id="3" name="Content Placeholder 2"/>
          <p:cNvSpPr>
            <a:spLocks noGrp="1"/>
          </p:cNvSpPr>
          <p:nvPr>
            <p:ph idx="1"/>
          </p:nvPr>
        </p:nvSpPr>
        <p:spPr/>
        <p:txBody>
          <a:bodyPr>
            <a:normAutofit/>
          </a:bodyPr>
          <a:lstStyle/>
          <a:p>
            <a:pPr marL="137160" indent="0">
              <a:buNone/>
            </a:pPr>
            <a:r>
              <a:rPr lang="en-US" sz="5400" dirty="0" smtClean="0"/>
              <a:t>Standard Elements:</a:t>
            </a:r>
          </a:p>
          <a:p>
            <a:pPr lvl="1"/>
            <a:r>
              <a:rPr lang="en-US" sz="4800" dirty="0" smtClean="0"/>
              <a:t>IA Implementation Guide</a:t>
            </a:r>
          </a:p>
          <a:p>
            <a:pPr lvl="1"/>
            <a:r>
              <a:rPr lang="en-US" sz="4800" dirty="0" smtClean="0"/>
              <a:t>ME Implementation Guide</a:t>
            </a:r>
          </a:p>
          <a:p>
            <a:pPr lvl="1"/>
            <a:r>
              <a:rPr lang="en-US" sz="4800" dirty="0" smtClean="0"/>
              <a:t>Trading Partner Tables</a:t>
            </a:r>
          </a:p>
        </p:txBody>
      </p:sp>
      <p:sp>
        <p:nvSpPr>
          <p:cNvPr id="4" name="Slide Number Placeholder 3"/>
          <p:cNvSpPr>
            <a:spLocks noGrp="1"/>
          </p:cNvSpPr>
          <p:nvPr>
            <p:ph type="sldNum" sz="quarter" idx="12"/>
          </p:nvPr>
        </p:nvSpPr>
        <p:spPr/>
        <p:txBody>
          <a:bodyPr/>
          <a:lstStyle/>
          <a:p>
            <a:fld id="{49565A35-BF1F-4345-B456-4D29F1280597}" type="slidenum">
              <a:rPr lang="en-US" smtClean="0"/>
              <a:pPr/>
              <a:t>29</a:t>
            </a:fld>
            <a:endParaRPr lang="en-US"/>
          </a:p>
        </p:txBody>
      </p:sp>
    </p:spTree>
    <p:extLst>
      <p:ext uri="{BB962C8B-B14F-4D97-AF65-F5344CB8AC3E}">
        <p14:creationId xmlns:p14="http://schemas.microsoft.com/office/powerpoint/2010/main" val="1006185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Agenda</a:t>
            </a:r>
            <a:endParaRPr lang="en-US" dirty="0"/>
          </a:p>
        </p:txBody>
      </p:sp>
      <p:sp>
        <p:nvSpPr>
          <p:cNvPr id="3" name="Content Placeholder 2"/>
          <p:cNvSpPr>
            <a:spLocks noGrp="1"/>
          </p:cNvSpPr>
          <p:nvPr>
            <p:ph idx="1"/>
          </p:nvPr>
        </p:nvSpPr>
        <p:spPr/>
        <p:txBody>
          <a:bodyPr>
            <a:noAutofit/>
          </a:bodyPr>
          <a:lstStyle/>
          <a:p>
            <a:r>
              <a:rPr lang="en-US" sz="4800" dirty="0" smtClean="0"/>
              <a:t>Introduction to EDI</a:t>
            </a:r>
          </a:p>
          <a:p>
            <a:endParaRPr lang="en-US" sz="700" dirty="0" smtClean="0"/>
          </a:p>
          <a:p>
            <a:r>
              <a:rPr lang="en-US" sz="4800" dirty="0" smtClean="0"/>
              <a:t>Fundamentals of EDI Reporting</a:t>
            </a:r>
          </a:p>
          <a:p>
            <a:endParaRPr lang="en-US" sz="700" dirty="0" smtClean="0"/>
          </a:p>
          <a:p>
            <a:r>
              <a:rPr lang="en-US" sz="4800" dirty="0" smtClean="0"/>
              <a:t>EDI and Claims Handling</a:t>
            </a:r>
          </a:p>
          <a:p>
            <a:r>
              <a:rPr lang="en-US" sz="4800" dirty="0" smtClean="0"/>
              <a:t>EDI Review and Case Study</a:t>
            </a:r>
            <a:endParaRPr lang="en-US" sz="4800" dirty="0"/>
          </a:p>
        </p:txBody>
      </p:sp>
      <p:sp>
        <p:nvSpPr>
          <p:cNvPr id="4" name="Slide Number Placeholder 3"/>
          <p:cNvSpPr>
            <a:spLocks noGrp="1"/>
          </p:cNvSpPr>
          <p:nvPr>
            <p:ph type="sldNum" sz="quarter" idx="12"/>
          </p:nvPr>
        </p:nvSpPr>
        <p:spPr/>
        <p:txBody>
          <a:bodyPr/>
          <a:lstStyle/>
          <a:p>
            <a:fld id="{49565A35-BF1F-4345-B456-4D29F1280597}" type="slidenum">
              <a:rPr lang="en-US" smtClean="0"/>
              <a:pPr/>
              <a:t>3</a:t>
            </a:fld>
            <a:endParaRPr lang="en-US"/>
          </a:p>
        </p:txBody>
      </p:sp>
    </p:spTree>
    <p:extLst>
      <p:ext uri="{BB962C8B-B14F-4D97-AF65-F5344CB8AC3E}">
        <p14:creationId xmlns:p14="http://schemas.microsoft.com/office/powerpoint/2010/main" val="1496232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Implementation Guides</a:t>
            </a:r>
            <a:endParaRPr lang="en-US" dirty="0"/>
          </a:p>
        </p:txBody>
      </p:sp>
      <p:sp>
        <p:nvSpPr>
          <p:cNvPr id="3" name="Content Placeholder 2"/>
          <p:cNvSpPr>
            <a:spLocks noGrp="1"/>
          </p:cNvSpPr>
          <p:nvPr>
            <p:ph idx="1"/>
          </p:nvPr>
        </p:nvSpPr>
        <p:spPr/>
        <p:txBody>
          <a:bodyPr>
            <a:normAutofit/>
          </a:bodyPr>
          <a:lstStyle/>
          <a:p>
            <a:pPr marL="137160" indent="0">
              <a:buNone/>
            </a:pPr>
            <a:r>
              <a:rPr lang="en-US" sz="3200" dirty="0" smtClean="0"/>
              <a:t>The </a:t>
            </a:r>
            <a:r>
              <a:rPr lang="en-US" sz="3200" u="sng" dirty="0" smtClean="0"/>
              <a:t>IAIABC EDI </a:t>
            </a:r>
            <a:r>
              <a:rPr lang="en-US" sz="3200" u="sng" dirty="0"/>
              <a:t>Implementation </a:t>
            </a:r>
            <a:r>
              <a:rPr lang="en-US" sz="3200" u="sng" dirty="0" smtClean="0"/>
              <a:t>Guide For Claims</a:t>
            </a:r>
            <a:r>
              <a:rPr lang="en-US" sz="3200" dirty="0" smtClean="0"/>
              <a:t> includes information regarding the following:</a:t>
            </a:r>
          </a:p>
          <a:p>
            <a:pPr lvl="1"/>
            <a:r>
              <a:rPr lang="en-US" sz="2800" dirty="0" smtClean="0"/>
              <a:t>Jurisdiction EDI Preparation</a:t>
            </a:r>
          </a:p>
          <a:p>
            <a:pPr lvl="1"/>
            <a:r>
              <a:rPr lang="en-US" sz="2800" dirty="0" smtClean="0"/>
              <a:t>Technical Documentation and Acknowledgment Scenarios</a:t>
            </a:r>
          </a:p>
          <a:p>
            <a:pPr lvl="1"/>
            <a:r>
              <a:rPr lang="en-US" sz="2800" dirty="0" smtClean="0"/>
              <a:t>Business/Technical Process Rules</a:t>
            </a:r>
          </a:p>
          <a:p>
            <a:pPr lvl="1"/>
            <a:r>
              <a:rPr lang="en-US" sz="2800" dirty="0" smtClean="0"/>
              <a:t>Business Scenarios</a:t>
            </a:r>
          </a:p>
          <a:p>
            <a:pPr lvl="1"/>
            <a:r>
              <a:rPr lang="en-US" sz="2800" dirty="0" smtClean="0"/>
              <a:t>Data Dictionary</a:t>
            </a:r>
          </a:p>
          <a:p>
            <a:pPr lvl="1"/>
            <a:endParaRPr lang="en-US" sz="2400" b="1" dirty="0" smtClean="0"/>
          </a:p>
          <a:p>
            <a:pPr lvl="1"/>
            <a:endParaRPr lang="en-US" sz="4700" dirty="0" smtClean="0"/>
          </a:p>
        </p:txBody>
      </p:sp>
      <p:sp>
        <p:nvSpPr>
          <p:cNvPr id="4" name="Slide Number Placeholder 3"/>
          <p:cNvSpPr>
            <a:spLocks noGrp="1"/>
          </p:cNvSpPr>
          <p:nvPr>
            <p:ph type="sldNum" sz="quarter" idx="12"/>
          </p:nvPr>
        </p:nvSpPr>
        <p:spPr/>
        <p:txBody>
          <a:bodyPr/>
          <a:lstStyle/>
          <a:p>
            <a:fld id="{49565A35-BF1F-4345-B456-4D29F1280597}" type="slidenum">
              <a:rPr lang="en-US" smtClean="0"/>
              <a:pPr/>
              <a:t>30</a:t>
            </a:fld>
            <a:endParaRPr lang="en-US"/>
          </a:p>
        </p:txBody>
      </p:sp>
    </p:spTree>
    <p:extLst>
      <p:ext uri="{BB962C8B-B14F-4D97-AF65-F5344CB8AC3E}">
        <p14:creationId xmlns:p14="http://schemas.microsoft.com/office/powerpoint/2010/main" val="1284525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Implementation Guides</a:t>
            </a:r>
            <a:endParaRPr lang="en-US" dirty="0"/>
          </a:p>
        </p:txBody>
      </p:sp>
      <p:sp>
        <p:nvSpPr>
          <p:cNvPr id="3" name="Content Placeholder 2"/>
          <p:cNvSpPr>
            <a:spLocks noGrp="1"/>
          </p:cNvSpPr>
          <p:nvPr>
            <p:ph idx="1"/>
          </p:nvPr>
        </p:nvSpPr>
        <p:spPr/>
        <p:txBody>
          <a:bodyPr>
            <a:normAutofit fontScale="77500" lnSpcReduction="20000"/>
          </a:bodyPr>
          <a:lstStyle/>
          <a:p>
            <a:pPr marL="137160" indent="0">
              <a:buNone/>
            </a:pPr>
            <a:r>
              <a:rPr lang="en-US" sz="3900" dirty="0" smtClean="0"/>
              <a:t>The </a:t>
            </a:r>
            <a:r>
              <a:rPr lang="en-US" sz="3900" u="sng" dirty="0" smtClean="0"/>
              <a:t>MWCB EDI Implementation Guide For Claims</a:t>
            </a:r>
            <a:r>
              <a:rPr lang="en-US" sz="3900" dirty="0" smtClean="0"/>
              <a:t> includes information specific to processing Maine workers’ compensation claims including:</a:t>
            </a:r>
          </a:p>
          <a:p>
            <a:pPr lvl="1"/>
            <a:r>
              <a:rPr lang="en-US" sz="3900" dirty="0" smtClean="0"/>
              <a:t>Closure requirements</a:t>
            </a:r>
          </a:p>
          <a:p>
            <a:pPr lvl="1"/>
            <a:r>
              <a:rPr lang="en-US" sz="3900" dirty="0" smtClean="0"/>
              <a:t>Paper filing requirements</a:t>
            </a:r>
          </a:p>
          <a:p>
            <a:pPr lvl="2"/>
            <a:r>
              <a:rPr lang="en-US" sz="3900" dirty="0"/>
              <a:t>Consent Between Employer and Employee</a:t>
            </a:r>
          </a:p>
          <a:p>
            <a:pPr lvl="2"/>
            <a:r>
              <a:rPr lang="en-US" sz="3900" dirty="0" smtClean="0"/>
              <a:t>21 Day Notice Requirements</a:t>
            </a:r>
          </a:p>
          <a:p>
            <a:pPr lvl="2"/>
            <a:r>
              <a:rPr lang="en-US" sz="3900" dirty="0" smtClean="0"/>
              <a:t>Lump Sum Settlements</a:t>
            </a:r>
          </a:p>
          <a:p>
            <a:pPr lvl="1"/>
            <a:r>
              <a:rPr lang="en-US" sz="3900" dirty="0" smtClean="0"/>
              <a:t>Permanent Impairment</a:t>
            </a:r>
            <a:endParaRPr lang="en-US" sz="3900" dirty="0"/>
          </a:p>
          <a:p>
            <a:pPr lvl="1"/>
            <a:endParaRPr lang="en-US" sz="2400" b="1" dirty="0" smtClean="0"/>
          </a:p>
          <a:p>
            <a:pPr lvl="1"/>
            <a:endParaRPr lang="en-US" sz="4700" dirty="0" smtClean="0"/>
          </a:p>
        </p:txBody>
      </p:sp>
      <p:sp>
        <p:nvSpPr>
          <p:cNvPr id="4" name="Slide Number Placeholder 3"/>
          <p:cNvSpPr>
            <a:spLocks noGrp="1"/>
          </p:cNvSpPr>
          <p:nvPr>
            <p:ph type="sldNum" sz="quarter" idx="12"/>
          </p:nvPr>
        </p:nvSpPr>
        <p:spPr/>
        <p:txBody>
          <a:bodyPr/>
          <a:lstStyle/>
          <a:p>
            <a:fld id="{49565A35-BF1F-4345-B456-4D29F1280597}" type="slidenum">
              <a:rPr lang="en-US" smtClean="0"/>
              <a:pPr/>
              <a:t>31</a:t>
            </a:fld>
            <a:endParaRPr lang="en-US"/>
          </a:p>
        </p:txBody>
      </p:sp>
    </p:spTree>
    <p:extLst>
      <p:ext uri="{BB962C8B-B14F-4D97-AF65-F5344CB8AC3E}">
        <p14:creationId xmlns:p14="http://schemas.microsoft.com/office/powerpoint/2010/main" val="4075671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Data Dictionary</a:t>
            </a:r>
            <a:endParaRPr lang="en-US" dirty="0"/>
          </a:p>
        </p:txBody>
      </p:sp>
      <p:sp>
        <p:nvSpPr>
          <p:cNvPr id="3" name="Content Placeholder 2"/>
          <p:cNvSpPr>
            <a:spLocks noGrp="1"/>
          </p:cNvSpPr>
          <p:nvPr>
            <p:ph idx="1"/>
          </p:nvPr>
        </p:nvSpPr>
        <p:spPr/>
        <p:txBody>
          <a:bodyPr>
            <a:normAutofit fontScale="85000" lnSpcReduction="20000"/>
          </a:bodyPr>
          <a:lstStyle/>
          <a:p>
            <a:pPr marL="137160" indent="0">
              <a:buNone/>
            </a:pPr>
            <a:r>
              <a:rPr lang="en-US" sz="3400" u="sng" dirty="0" smtClean="0"/>
              <a:t>The Data Dictionary</a:t>
            </a:r>
            <a:r>
              <a:rPr lang="en-US" sz="3400" dirty="0" smtClean="0"/>
              <a:t> is Section 6 of the IA Implementation Guide.  It contains </a:t>
            </a:r>
            <a:r>
              <a:rPr lang="en-US" sz="3400" dirty="0"/>
              <a:t>the IAIABC data element </a:t>
            </a:r>
            <a:r>
              <a:rPr lang="en-US" sz="3400" dirty="0" smtClean="0"/>
              <a:t>definitions, formats, values, and processing rules.</a:t>
            </a:r>
          </a:p>
          <a:p>
            <a:pPr lvl="1"/>
            <a:r>
              <a:rPr lang="en-US" sz="3400" dirty="0" smtClean="0"/>
              <a:t>Note: some definitions are dependent on jurisdictional requirements (see the </a:t>
            </a:r>
            <a:r>
              <a:rPr lang="en-US" sz="3400" u="sng" dirty="0"/>
              <a:t>MWCB EDI Implementation Guide For Claims</a:t>
            </a:r>
            <a:r>
              <a:rPr lang="en-US" sz="3400" dirty="0"/>
              <a:t> </a:t>
            </a:r>
            <a:r>
              <a:rPr lang="en-US" sz="3400" dirty="0" smtClean="0"/>
              <a:t>.</a:t>
            </a:r>
          </a:p>
          <a:p>
            <a:pPr lvl="2"/>
            <a:r>
              <a:rPr lang="en-US" sz="3400" dirty="0" smtClean="0"/>
              <a:t>Example - Initial Date Disability Began DN0056: Per Board rules, when </a:t>
            </a:r>
            <a:r>
              <a:rPr lang="en-US" sz="3400" dirty="0"/>
              <a:t>an employee is paid 1/2 day or more wages on the date of injury, the date of injury will not be considered a day of incapacity</a:t>
            </a:r>
            <a:r>
              <a:rPr lang="en-US" sz="3400" dirty="0" smtClean="0"/>
              <a:t>.</a:t>
            </a:r>
          </a:p>
          <a:p>
            <a:endParaRPr lang="en-US" dirty="0"/>
          </a:p>
        </p:txBody>
      </p:sp>
      <p:sp>
        <p:nvSpPr>
          <p:cNvPr id="4" name="Slide Number Placeholder 3"/>
          <p:cNvSpPr>
            <a:spLocks noGrp="1"/>
          </p:cNvSpPr>
          <p:nvPr>
            <p:ph type="sldNum" sz="quarter" idx="12"/>
          </p:nvPr>
        </p:nvSpPr>
        <p:spPr/>
        <p:txBody>
          <a:bodyPr/>
          <a:lstStyle/>
          <a:p>
            <a:fld id="{49565A35-BF1F-4345-B456-4D29F1280597}" type="slidenum">
              <a:rPr lang="en-US" smtClean="0"/>
              <a:pPr/>
              <a:t>32</a:t>
            </a:fld>
            <a:endParaRPr lang="en-US"/>
          </a:p>
        </p:txBody>
      </p:sp>
    </p:spTree>
    <p:extLst>
      <p:ext uri="{BB962C8B-B14F-4D97-AF65-F5344CB8AC3E}">
        <p14:creationId xmlns:p14="http://schemas.microsoft.com/office/powerpoint/2010/main" val="1315247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Trading Partner Tables</a:t>
            </a:r>
            <a:endParaRPr lang="en-US" dirty="0"/>
          </a:p>
        </p:txBody>
      </p:sp>
      <p:sp>
        <p:nvSpPr>
          <p:cNvPr id="3" name="Content Placeholder 2"/>
          <p:cNvSpPr>
            <a:spLocks noGrp="1"/>
          </p:cNvSpPr>
          <p:nvPr>
            <p:ph idx="1"/>
          </p:nvPr>
        </p:nvSpPr>
        <p:spPr/>
        <p:txBody>
          <a:bodyPr>
            <a:normAutofit/>
          </a:bodyPr>
          <a:lstStyle/>
          <a:p>
            <a:pPr marL="137160" indent="0">
              <a:buNone/>
            </a:pPr>
            <a:r>
              <a:rPr lang="en-US" sz="4000" dirty="0" smtClean="0"/>
              <a:t>Standard Tables:</a:t>
            </a:r>
          </a:p>
          <a:p>
            <a:pPr lvl="1"/>
            <a:r>
              <a:rPr lang="en-US" sz="3600" u="sng" dirty="0" smtClean="0"/>
              <a:t>When</a:t>
            </a:r>
            <a:r>
              <a:rPr lang="en-US" sz="3600" dirty="0" smtClean="0"/>
              <a:t> to report = Event Table</a:t>
            </a:r>
          </a:p>
          <a:p>
            <a:pPr lvl="1"/>
            <a:r>
              <a:rPr lang="en-US" sz="3600" u="sng" dirty="0" smtClean="0"/>
              <a:t>What</a:t>
            </a:r>
            <a:r>
              <a:rPr lang="en-US" sz="3600" dirty="0" smtClean="0"/>
              <a:t> to report = Element Requirement </a:t>
            </a:r>
            <a:r>
              <a:rPr lang="en-US" sz="3600" dirty="0"/>
              <a:t>T</a:t>
            </a:r>
            <a:r>
              <a:rPr lang="en-US" sz="3600" dirty="0" smtClean="0"/>
              <a:t>able</a:t>
            </a:r>
          </a:p>
          <a:p>
            <a:pPr lvl="1"/>
            <a:r>
              <a:rPr lang="en-US" sz="3600" u="sng" dirty="0" smtClean="0"/>
              <a:t>How</a:t>
            </a:r>
            <a:r>
              <a:rPr lang="en-US" sz="3600" dirty="0" smtClean="0"/>
              <a:t> jurisdiction validates the data = Edit Matrix (actually consists of 5 separate tables)</a:t>
            </a:r>
          </a:p>
        </p:txBody>
      </p:sp>
      <p:sp>
        <p:nvSpPr>
          <p:cNvPr id="4" name="Slide Number Placeholder 3"/>
          <p:cNvSpPr>
            <a:spLocks noGrp="1"/>
          </p:cNvSpPr>
          <p:nvPr>
            <p:ph type="sldNum" sz="quarter" idx="12"/>
          </p:nvPr>
        </p:nvSpPr>
        <p:spPr/>
        <p:txBody>
          <a:bodyPr/>
          <a:lstStyle/>
          <a:p>
            <a:fld id="{49565A35-BF1F-4345-B456-4D29F1280597}" type="slidenum">
              <a:rPr lang="en-US" smtClean="0"/>
              <a:pPr/>
              <a:t>33</a:t>
            </a:fld>
            <a:endParaRPr lang="en-US"/>
          </a:p>
        </p:txBody>
      </p:sp>
    </p:spTree>
    <p:extLst>
      <p:ext uri="{BB962C8B-B14F-4D97-AF65-F5344CB8AC3E}">
        <p14:creationId xmlns:p14="http://schemas.microsoft.com/office/powerpoint/2010/main" val="2211606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Event Table</a:t>
            </a:r>
            <a:endParaRPr lang="en-US" dirty="0"/>
          </a:p>
        </p:txBody>
      </p:sp>
      <p:sp>
        <p:nvSpPr>
          <p:cNvPr id="3" name="Content Placeholder 2"/>
          <p:cNvSpPr>
            <a:spLocks noGrp="1"/>
          </p:cNvSpPr>
          <p:nvPr>
            <p:ph idx="1"/>
          </p:nvPr>
        </p:nvSpPr>
        <p:spPr/>
        <p:txBody>
          <a:bodyPr>
            <a:noAutofit/>
          </a:bodyPr>
          <a:lstStyle/>
          <a:p>
            <a:pPr marL="137160" indent="0">
              <a:buNone/>
            </a:pPr>
            <a:r>
              <a:rPr lang="en-US" sz="3200" u="sng" dirty="0"/>
              <a:t>The Event </a:t>
            </a:r>
            <a:r>
              <a:rPr lang="en-US" sz="3200" u="sng" dirty="0" smtClean="0"/>
              <a:t>Table</a:t>
            </a:r>
            <a:r>
              <a:rPr lang="en-US" sz="3200" dirty="0" smtClean="0"/>
              <a:t> provides the information </a:t>
            </a:r>
            <a:r>
              <a:rPr lang="en-US" sz="3200" dirty="0"/>
              <a:t>necessary for </a:t>
            </a:r>
            <a:r>
              <a:rPr lang="en-US" sz="3200" dirty="0" smtClean="0"/>
              <a:t>the claim administrator </a:t>
            </a:r>
            <a:r>
              <a:rPr lang="en-US" sz="3200" dirty="0"/>
              <a:t>to understand the </a:t>
            </a:r>
            <a:r>
              <a:rPr lang="en-US" sz="3200" dirty="0" smtClean="0"/>
              <a:t>jurisdiction’s </a:t>
            </a:r>
            <a:r>
              <a:rPr lang="en-US" sz="3200" dirty="0"/>
              <a:t>EDI </a:t>
            </a:r>
            <a:r>
              <a:rPr lang="en-US" sz="3200" dirty="0" smtClean="0"/>
              <a:t>reporting requirements</a:t>
            </a:r>
            <a:r>
              <a:rPr lang="en-US" sz="3200" dirty="0"/>
              <a:t>. </a:t>
            </a:r>
            <a:endParaRPr lang="en-US" sz="3200" dirty="0" smtClean="0"/>
          </a:p>
          <a:p>
            <a:endParaRPr lang="en-US" sz="900" dirty="0" smtClean="0"/>
          </a:p>
          <a:p>
            <a:r>
              <a:rPr lang="en-US" sz="3200" dirty="0" smtClean="0"/>
              <a:t>It </a:t>
            </a:r>
            <a:r>
              <a:rPr lang="en-US" sz="3200" dirty="0"/>
              <a:t>relates EDI information to claim events and under what circumstances and </a:t>
            </a:r>
            <a:r>
              <a:rPr lang="en-US" sz="3200" dirty="0" smtClean="0"/>
              <a:t>when the </a:t>
            </a:r>
            <a:r>
              <a:rPr lang="en-US" sz="3200" dirty="0"/>
              <a:t>claim administrator </a:t>
            </a:r>
            <a:r>
              <a:rPr lang="en-US" sz="3200" dirty="0" smtClean="0"/>
              <a:t>must </a:t>
            </a:r>
            <a:r>
              <a:rPr lang="en-US" sz="3200" dirty="0"/>
              <a:t>report those events. </a:t>
            </a:r>
            <a:endParaRPr lang="en-US" sz="3200" dirty="0" smtClean="0"/>
          </a:p>
        </p:txBody>
      </p:sp>
      <p:sp>
        <p:nvSpPr>
          <p:cNvPr id="4" name="Slide Number Placeholder 3"/>
          <p:cNvSpPr>
            <a:spLocks noGrp="1"/>
          </p:cNvSpPr>
          <p:nvPr>
            <p:ph type="sldNum" sz="quarter" idx="12"/>
          </p:nvPr>
        </p:nvSpPr>
        <p:spPr/>
        <p:txBody>
          <a:bodyPr/>
          <a:lstStyle/>
          <a:p>
            <a:fld id="{49565A35-BF1F-4345-B456-4D29F1280597}" type="slidenum">
              <a:rPr lang="en-US" smtClean="0"/>
              <a:pPr/>
              <a:t>34</a:t>
            </a:fld>
            <a:endParaRPr lang="en-US"/>
          </a:p>
        </p:txBody>
      </p:sp>
    </p:spTree>
    <p:extLst>
      <p:ext uri="{BB962C8B-B14F-4D97-AF65-F5344CB8AC3E}">
        <p14:creationId xmlns:p14="http://schemas.microsoft.com/office/powerpoint/2010/main" val="829969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 Table</a:t>
            </a:r>
            <a:endParaRPr lang="en-US" dirty="0"/>
          </a:p>
        </p:txBody>
      </p:sp>
      <p:sp>
        <p:nvSpPr>
          <p:cNvPr id="3" name="Content Placeholder 2"/>
          <p:cNvSpPr>
            <a:spLocks noGrp="1"/>
          </p:cNvSpPr>
          <p:nvPr>
            <p:ph idx="1"/>
          </p:nvPr>
        </p:nvSpPr>
        <p:spPr/>
        <p:txBody>
          <a:bodyPr>
            <a:noAutofit/>
          </a:bodyPr>
          <a:lstStyle/>
          <a:p>
            <a:pPr marL="137160" indent="0">
              <a:buNone/>
            </a:pPr>
            <a:r>
              <a:rPr lang="en-US" sz="3200" u="sng" dirty="0" smtClean="0"/>
              <a:t>Report Triggers</a:t>
            </a:r>
            <a:r>
              <a:rPr lang="en-US" sz="3200" dirty="0" smtClean="0"/>
              <a:t> – these are events in the life of a claim that cause a particular report to be filed with the jurisdiction (payments, denials, changes, suspensions, reinstatements, closure, etc.)</a:t>
            </a:r>
          </a:p>
          <a:p>
            <a:r>
              <a:rPr lang="en-US" sz="3200" dirty="0" smtClean="0"/>
              <a:t>Each report trigger has a corresponding maintenance type code (MTC) which is a code defining the specific purpose of individual records within the transaction being submitted.</a:t>
            </a:r>
          </a:p>
        </p:txBody>
      </p:sp>
      <p:sp>
        <p:nvSpPr>
          <p:cNvPr id="4" name="Slide Number Placeholder 3"/>
          <p:cNvSpPr>
            <a:spLocks noGrp="1"/>
          </p:cNvSpPr>
          <p:nvPr>
            <p:ph type="sldNum" sz="quarter" idx="12"/>
          </p:nvPr>
        </p:nvSpPr>
        <p:spPr/>
        <p:txBody>
          <a:bodyPr/>
          <a:lstStyle/>
          <a:p>
            <a:fld id="{49565A35-BF1F-4345-B456-4D29F1280597}" type="slidenum">
              <a:rPr lang="en-US" smtClean="0"/>
              <a:pPr/>
              <a:t>35</a:t>
            </a:fld>
            <a:endParaRPr lang="en-US"/>
          </a:p>
        </p:txBody>
      </p:sp>
    </p:spTree>
    <p:extLst>
      <p:ext uri="{BB962C8B-B14F-4D97-AF65-F5344CB8AC3E}">
        <p14:creationId xmlns:p14="http://schemas.microsoft.com/office/powerpoint/2010/main" val="3024560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 Table</a:t>
            </a:r>
            <a:endParaRPr lang="en-US" dirty="0"/>
          </a:p>
        </p:txBody>
      </p:sp>
      <p:sp>
        <p:nvSpPr>
          <p:cNvPr id="3" name="Content Placeholder 2"/>
          <p:cNvSpPr>
            <a:spLocks noGrp="1"/>
          </p:cNvSpPr>
          <p:nvPr>
            <p:ph idx="1"/>
          </p:nvPr>
        </p:nvSpPr>
        <p:spPr/>
        <p:txBody>
          <a:bodyPr>
            <a:noAutofit/>
          </a:bodyPr>
          <a:lstStyle/>
          <a:p>
            <a:r>
              <a:rPr lang="en-US" sz="3600" dirty="0" smtClean="0"/>
              <a:t>Basically the old paper forms are replaced by EDI reports that are identified by MTC.</a:t>
            </a:r>
          </a:p>
          <a:p>
            <a:r>
              <a:rPr lang="en-US" sz="3600" dirty="0" smtClean="0"/>
              <a:t>You will need to learn the MTC codes the same way you learned the paper form numbers.</a:t>
            </a:r>
          </a:p>
          <a:p>
            <a:pPr lvl="1"/>
            <a:r>
              <a:rPr lang="en-US" sz="2800" dirty="0" smtClean="0"/>
              <a:t>The Event Table provides a form to MTC crosswalk.</a:t>
            </a:r>
            <a:endParaRPr lang="en-US" sz="2800" dirty="0"/>
          </a:p>
        </p:txBody>
      </p:sp>
      <p:sp>
        <p:nvSpPr>
          <p:cNvPr id="4" name="Slide Number Placeholder 3"/>
          <p:cNvSpPr>
            <a:spLocks noGrp="1"/>
          </p:cNvSpPr>
          <p:nvPr>
            <p:ph type="sldNum" sz="quarter" idx="12"/>
          </p:nvPr>
        </p:nvSpPr>
        <p:spPr/>
        <p:txBody>
          <a:bodyPr/>
          <a:lstStyle/>
          <a:p>
            <a:fld id="{49565A35-BF1F-4345-B456-4D29F1280597}" type="slidenum">
              <a:rPr lang="en-US" smtClean="0"/>
              <a:pPr/>
              <a:t>36</a:t>
            </a:fld>
            <a:endParaRPr lang="en-US"/>
          </a:p>
        </p:txBody>
      </p:sp>
    </p:spTree>
    <p:extLst>
      <p:ext uri="{BB962C8B-B14F-4D97-AF65-F5344CB8AC3E}">
        <p14:creationId xmlns:p14="http://schemas.microsoft.com/office/powerpoint/2010/main" val="27177481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548640" lvl="0" indent="-411480">
              <a:spcBef>
                <a:spcPct val="20000"/>
              </a:spcBef>
            </a:pPr>
            <a:r>
              <a:rPr lang="en-US" dirty="0"/>
              <a:t>SROI Maintenance Type Codes (MTC)</a:t>
            </a:r>
          </a:p>
        </p:txBody>
      </p:sp>
      <p:sp>
        <p:nvSpPr>
          <p:cNvPr id="3" name="Content Placeholder 2"/>
          <p:cNvSpPr>
            <a:spLocks noGrp="1"/>
          </p:cNvSpPr>
          <p:nvPr>
            <p:ph idx="1"/>
          </p:nvPr>
        </p:nvSpPr>
        <p:spPr>
          <a:xfrm>
            <a:off x="457200" y="1600200"/>
            <a:ext cx="8229600" cy="5105400"/>
          </a:xfrm>
        </p:spPr>
        <p:txBody>
          <a:bodyPr numCol="2">
            <a:normAutofit fontScale="92500" lnSpcReduction="10000"/>
          </a:bodyPr>
          <a:lstStyle/>
          <a:p>
            <a:pPr marL="137160" indent="0">
              <a:buNone/>
            </a:pPr>
            <a:r>
              <a:rPr lang="en-US" dirty="0" smtClean="0"/>
              <a:t>Non-payments:</a:t>
            </a:r>
          </a:p>
          <a:p>
            <a:r>
              <a:rPr lang="en-US" dirty="0" smtClean="0"/>
              <a:t>04</a:t>
            </a:r>
          </a:p>
          <a:p>
            <a:r>
              <a:rPr lang="en-US" dirty="0" smtClean="0"/>
              <a:t>CD</a:t>
            </a:r>
          </a:p>
          <a:p>
            <a:r>
              <a:rPr lang="en-US" dirty="0" smtClean="0"/>
              <a:t>PD</a:t>
            </a:r>
          </a:p>
          <a:p>
            <a:pPr marL="137160" indent="0">
              <a:buNone/>
            </a:pPr>
            <a:endParaRPr lang="en-US" sz="1000" dirty="0" smtClean="0"/>
          </a:p>
          <a:p>
            <a:pPr marL="137160" indent="0">
              <a:buNone/>
            </a:pPr>
            <a:r>
              <a:rPr lang="en-US" dirty="0" smtClean="0"/>
              <a:t>Initial Payments: </a:t>
            </a:r>
          </a:p>
          <a:p>
            <a:r>
              <a:rPr lang="en-US" dirty="0" smtClean="0"/>
              <a:t>AP</a:t>
            </a:r>
            <a:endParaRPr lang="en-US" dirty="0"/>
          </a:p>
          <a:p>
            <a:r>
              <a:rPr lang="en-US" dirty="0"/>
              <a:t>EP</a:t>
            </a:r>
          </a:p>
          <a:p>
            <a:r>
              <a:rPr lang="en-US" dirty="0"/>
              <a:t>IP</a:t>
            </a:r>
          </a:p>
          <a:p>
            <a:endParaRPr lang="en-US" sz="900" dirty="0"/>
          </a:p>
          <a:p>
            <a:pPr marL="137160" indent="0">
              <a:buNone/>
            </a:pPr>
            <a:r>
              <a:rPr lang="en-US" dirty="0"/>
              <a:t>One-time </a:t>
            </a:r>
            <a:r>
              <a:rPr lang="en-US" dirty="0" smtClean="0"/>
              <a:t>Payments: </a:t>
            </a:r>
          </a:p>
          <a:p>
            <a:r>
              <a:rPr lang="en-US" dirty="0" smtClean="0"/>
              <a:t>PY </a:t>
            </a:r>
            <a:endParaRPr lang="en-US" dirty="0"/>
          </a:p>
          <a:p>
            <a:pPr marL="137160" indent="0">
              <a:buNone/>
            </a:pPr>
            <a:endParaRPr lang="en-US" dirty="0" smtClean="0"/>
          </a:p>
          <a:p>
            <a:pPr marL="137160" indent="0">
              <a:buNone/>
            </a:pPr>
            <a:r>
              <a:rPr lang="en-US" dirty="0" smtClean="0"/>
              <a:t>Suspensions:</a:t>
            </a:r>
            <a:endParaRPr lang="en-US" dirty="0"/>
          </a:p>
          <a:p>
            <a:r>
              <a:rPr lang="en-US" dirty="0"/>
              <a:t>S1</a:t>
            </a:r>
          </a:p>
          <a:p>
            <a:r>
              <a:rPr lang="en-US" dirty="0"/>
              <a:t>S2</a:t>
            </a:r>
          </a:p>
          <a:p>
            <a:r>
              <a:rPr lang="en-US" dirty="0"/>
              <a:t>S4</a:t>
            </a:r>
          </a:p>
          <a:p>
            <a:r>
              <a:rPr lang="en-US" dirty="0"/>
              <a:t>S5</a:t>
            </a:r>
          </a:p>
          <a:p>
            <a:r>
              <a:rPr lang="en-US" dirty="0"/>
              <a:t>S6</a:t>
            </a:r>
          </a:p>
          <a:p>
            <a:r>
              <a:rPr lang="en-US" dirty="0"/>
              <a:t>S7</a:t>
            </a:r>
          </a:p>
          <a:p>
            <a:r>
              <a:rPr lang="en-US" dirty="0" smtClean="0"/>
              <a:t>S8</a:t>
            </a:r>
          </a:p>
          <a:p>
            <a:r>
              <a:rPr lang="en-US" dirty="0" smtClean="0"/>
              <a:t>S9</a:t>
            </a:r>
          </a:p>
          <a:p>
            <a:r>
              <a:rPr lang="en-US" dirty="0" smtClean="0"/>
              <a:t>SD</a:t>
            </a:r>
            <a:endParaRPr lang="en-US" dirty="0"/>
          </a:p>
          <a:p>
            <a:endParaRPr lang="en-US" dirty="0"/>
          </a:p>
        </p:txBody>
      </p:sp>
      <p:sp>
        <p:nvSpPr>
          <p:cNvPr id="4" name="Slide Number Placeholder 3"/>
          <p:cNvSpPr>
            <a:spLocks noGrp="1"/>
          </p:cNvSpPr>
          <p:nvPr>
            <p:ph type="sldNum" sz="quarter" idx="12"/>
          </p:nvPr>
        </p:nvSpPr>
        <p:spPr/>
        <p:txBody>
          <a:bodyPr/>
          <a:lstStyle/>
          <a:p>
            <a:fld id="{49565A35-BF1F-4345-B456-4D29F1280597}" type="slidenum">
              <a:rPr lang="en-US" smtClean="0"/>
              <a:pPr/>
              <a:t>37</a:t>
            </a:fld>
            <a:endParaRPr lang="en-US"/>
          </a:p>
        </p:txBody>
      </p:sp>
    </p:spTree>
    <p:extLst>
      <p:ext uri="{BB962C8B-B14F-4D97-AF65-F5344CB8AC3E}">
        <p14:creationId xmlns:p14="http://schemas.microsoft.com/office/powerpoint/2010/main" val="13703086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548640" lvl="0" indent="-411480">
              <a:spcBef>
                <a:spcPct val="20000"/>
              </a:spcBef>
            </a:pPr>
            <a:r>
              <a:rPr lang="en-US" dirty="0"/>
              <a:t>SROI Maintenance Type Codes (MTC)</a:t>
            </a:r>
          </a:p>
        </p:txBody>
      </p:sp>
      <p:sp>
        <p:nvSpPr>
          <p:cNvPr id="3" name="Content Placeholder 2"/>
          <p:cNvSpPr>
            <a:spLocks noGrp="1"/>
          </p:cNvSpPr>
          <p:nvPr>
            <p:ph idx="1"/>
          </p:nvPr>
        </p:nvSpPr>
        <p:spPr>
          <a:xfrm>
            <a:off x="457200" y="1600200"/>
            <a:ext cx="8229600" cy="5105400"/>
          </a:xfrm>
        </p:spPr>
        <p:txBody>
          <a:bodyPr numCol="2">
            <a:normAutofit/>
          </a:bodyPr>
          <a:lstStyle/>
          <a:p>
            <a:pPr marL="137160" indent="0">
              <a:buNone/>
            </a:pPr>
            <a:endParaRPr lang="en-US" dirty="0" smtClean="0"/>
          </a:p>
          <a:p>
            <a:pPr marL="137160" indent="0">
              <a:buNone/>
            </a:pPr>
            <a:r>
              <a:rPr lang="en-US" dirty="0" smtClean="0"/>
              <a:t>Changes </a:t>
            </a:r>
            <a:r>
              <a:rPr lang="en-US" dirty="0"/>
              <a:t>to </a:t>
            </a:r>
            <a:r>
              <a:rPr lang="en-US" dirty="0" smtClean="0"/>
              <a:t>Benefits:</a:t>
            </a:r>
            <a:endParaRPr lang="en-US" dirty="0"/>
          </a:p>
          <a:p>
            <a:r>
              <a:rPr lang="en-US" dirty="0"/>
              <a:t>CA</a:t>
            </a:r>
          </a:p>
          <a:p>
            <a:r>
              <a:rPr lang="en-US" dirty="0"/>
              <a:t>CB</a:t>
            </a:r>
          </a:p>
          <a:p>
            <a:pPr marL="137160" indent="0">
              <a:buNone/>
            </a:pPr>
            <a:endParaRPr lang="en-US" dirty="0" smtClean="0"/>
          </a:p>
          <a:p>
            <a:pPr marL="137160" indent="0">
              <a:buNone/>
            </a:pPr>
            <a:r>
              <a:rPr lang="en-US" dirty="0" smtClean="0"/>
              <a:t>Resumption </a:t>
            </a:r>
            <a:r>
              <a:rPr lang="en-US" dirty="0"/>
              <a:t>of </a:t>
            </a:r>
            <a:r>
              <a:rPr lang="en-US" dirty="0" smtClean="0"/>
              <a:t>Benefits:</a:t>
            </a:r>
            <a:endParaRPr lang="en-US" dirty="0"/>
          </a:p>
          <a:p>
            <a:r>
              <a:rPr lang="en-US" dirty="0"/>
              <a:t>ER</a:t>
            </a:r>
          </a:p>
          <a:p>
            <a:r>
              <a:rPr lang="en-US" dirty="0"/>
              <a:t>RB</a:t>
            </a:r>
          </a:p>
          <a:p>
            <a:pPr marL="137160" indent="0">
              <a:buNone/>
            </a:pPr>
            <a:endParaRPr lang="en-US" dirty="0" smtClean="0"/>
          </a:p>
          <a:p>
            <a:pPr marL="137160" indent="0">
              <a:buNone/>
            </a:pPr>
            <a:endParaRPr lang="en-US" dirty="0"/>
          </a:p>
          <a:p>
            <a:pPr marL="137160" indent="0">
              <a:buNone/>
            </a:pPr>
            <a:r>
              <a:rPr lang="en-US" dirty="0" smtClean="0"/>
              <a:t>Periodic Reports:</a:t>
            </a:r>
            <a:endParaRPr lang="en-US" dirty="0"/>
          </a:p>
          <a:p>
            <a:r>
              <a:rPr lang="en-US" dirty="0"/>
              <a:t>SA</a:t>
            </a:r>
          </a:p>
          <a:p>
            <a:endParaRPr lang="en-US" dirty="0"/>
          </a:p>
          <a:p>
            <a:pPr marL="137160" indent="0">
              <a:buNone/>
            </a:pPr>
            <a:endParaRPr lang="en-US" dirty="0" smtClean="0"/>
          </a:p>
          <a:p>
            <a:pPr marL="137160" indent="0">
              <a:buNone/>
            </a:pPr>
            <a:r>
              <a:rPr lang="en-US" dirty="0" smtClean="0"/>
              <a:t>Claim Closure:</a:t>
            </a:r>
            <a:endParaRPr lang="en-US" dirty="0"/>
          </a:p>
          <a:p>
            <a:r>
              <a:rPr lang="en-US" dirty="0"/>
              <a:t>FN</a:t>
            </a:r>
          </a:p>
          <a:p>
            <a:endParaRPr lang="en-US" dirty="0"/>
          </a:p>
        </p:txBody>
      </p:sp>
      <p:sp>
        <p:nvSpPr>
          <p:cNvPr id="4" name="Slide Number Placeholder 3"/>
          <p:cNvSpPr>
            <a:spLocks noGrp="1"/>
          </p:cNvSpPr>
          <p:nvPr>
            <p:ph type="sldNum" sz="quarter" idx="12"/>
          </p:nvPr>
        </p:nvSpPr>
        <p:spPr/>
        <p:txBody>
          <a:bodyPr/>
          <a:lstStyle/>
          <a:p>
            <a:fld id="{49565A35-BF1F-4345-B456-4D29F1280597}" type="slidenum">
              <a:rPr lang="en-US" smtClean="0"/>
              <a:pPr/>
              <a:t>38</a:t>
            </a:fld>
            <a:endParaRPr lang="en-US"/>
          </a:p>
        </p:txBody>
      </p:sp>
    </p:spTree>
    <p:extLst>
      <p:ext uri="{BB962C8B-B14F-4D97-AF65-F5344CB8AC3E}">
        <p14:creationId xmlns:p14="http://schemas.microsoft.com/office/powerpoint/2010/main" val="187233469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 Table Pop Quiz</a:t>
            </a:r>
            <a:endParaRPr lang="en-US" dirty="0"/>
          </a:p>
        </p:txBody>
      </p:sp>
      <p:sp>
        <p:nvSpPr>
          <p:cNvPr id="3" name="Content Placeholder 2"/>
          <p:cNvSpPr>
            <a:spLocks noGrp="1"/>
          </p:cNvSpPr>
          <p:nvPr>
            <p:ph idx="1"/>
          </p:nvPr>
        </p:nvSpPr>
        <p:spPr>
          <a:xfrm>
            <a:off x="457200" y="1524000"/>
            <a:ext cx="8229600" cy="4525963"/>
          </a:xfrm>
        </p:spPr>
        <p:txBody>
          <a:bodyPr>
            <a:normAutofit/>
          </a:bodyPr>
          <a:lstStyle/>
          <a:p>
            <a:pPr marL="137160" indent="0">
              <a:buNone/>
            </a:pPr>
            <a:r>
              <a:rPr lang="en-US" sz="4000" dirty="0" smtClean="0"/>
              <a:t>Refer to your </a:t>
            </a:r>
            <a:r>
              <a:rPr lang="en-US" sz="4000" u="sng" dirty="0" smtClean="0"/>
              <a:t>Event Table</a:t>
            </a:r>
            <a:r>
              <a:rPr lang="en-US" sz="4000" dirty="0" smtClean="0"/>
              <a:t>:</a:t>
            </a:r>
          </a:p>
          <a:p>
            <a:pPr lvl="1"/>
            <a:r>
              <a:rPr lang="en-US" sz="3600" dirty="0" smtClean="0"/>
              <a:t>Which MTC(s) correspond to the following event triggers:</a:t>
            </a:r>
          </a:p>
          <a:p>
            <a:pPr lvl="2"/>
            <a:r>
              <a:rPr lang="en-US" sz="3200" dirty="0" smtClean="0"/>
              <a:t>Denial of a claim (full v. partial)</a:t>
            </a:r>
          </a:p>
          <a:p>
            <a:pPr lvl="2"/>
            <a:r>
              <a:rPr lang="en-US" sz="3200" dirty="0" smtClean="0"/>
              <a:t>Initial payment of a claim</a:t>
            </a:r>
          </a:p>
          <a:p>
            <a:pPr lvl="2"/>
            <a:r>
              <a:rPr lang="en-US" sz="3200" dirty="0" smtClean="0"/>
              <a:t>Suspension of benefits (EE RTW)</a:t>
            </a:r>
          </a:p>
          <a:p>
            <a:pPr lvl="2"/>
            <a:r>
              <a:rPr lang="en-US" sz="3200" dirty="0" smtClean="0"/>
              <a:t>Lump sum settlement</a:t>
            </a:r>
          </a:p>
          <a:p>
            <a:pPr lvl="1"/>
            <a:endParaRPr lang="en-US" dirty="0"/>
          </a:p>
        </p:txBody>
      </p:sp>
      <p:sp>
        <p:nvSpPr>
          <p:cNvPr id="4" name="Slide Number Placeholder 3"/>
          <p:cNvSpPr>
            <a:spLocks noGrp="1"/>
          </p:cNvSpPr>
          <p:nvPr>
            <p:ph type="sldNum" sz="quarter" idx="12"/>
          </p:nvPr>
        </p:nvSpPr>
        <p:spPr/>
        <p:txBody>
          <a:bodyPr/>
          <a:lstStyle/>
          <a:p>
            <a:fld id="{49565A35-BF1F-4345-B456-4D29F1280597}" type="slidenum">
              <a:rPr lang="en-US" smtClean="0"/>
              <a:pPr/>
              <a:t>39</a:t>
            </a:fld>
            <a:endParaRPr lang="en-US"/>
          </a:p>
        </p:txBody>
      </p:sp>
    </p:spTree>
    <p:extLst>
      <p:ext uri="{BB962C8B-B14F-4D97-AF65-F5344CB8AC3E}">
        <p14:creationId xmlns:p14="http://schemas.microsoft.com/office/powerpoint/2010/main" val="4175250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Goals</a:t>
            </a:r>
            <a:endParaRPr lang="en-US" dirty="0"/>
          </a:p>
        </p:txBody>
      </p:sp>
      <p:sp>
        <p:nvSpPr>
          <p:cNvPr id="3" name="Content Placeholder 2"/>
          <p:cNvSpPr>
            <a:spLocks noGrp="1"/>
          </p:cNvSpPr>
          <p:nvPr>
            <p:ph idx="1"/>
          </p:nvPr>
        </p:nvSpPr>
        <p:spPr/>
        <p:txBody>
          <a:bodyPr>
            <a:noAutofit/>
          </a:bodyPr>
          <a:lstStyle/>
          <a:p>
            <a:pPr marL="0" indent="0">
              <a:buNone/>
            </a:pPr>
            <a:r>
              <a:rPr lang="en-US" sz="3600" dirty="0" smtClean="0">
                <a:effectLst>
                  <a:outerShdw blurRad="38100" dist="38100" dir="2700000" algn="tl">
                    <a:srgbClr val="000000">
                      <a:alpha val="43137"/>
                    </a:srgbClr>
                  </a:outerShdw>
                </a:effectLst>
              </a:rPr>
              <a:t>At the conclusion of this training session, you should be able to:</a:t>
            </a:r>
          </a:p>
          <a:p>
            <a:pPr marL="742950" indent="-742950">
              <a:buFont typeface="+mj-lt"/>
              <a:buAutoNum type="arabicPeriod"/>
            </a:pPr>
            <a:r>
              <a:rPr lang="en-US" sz="3600" dirty="0" smtClean="0">
                <a:effectLst>
                  <a:outerShdw blurRad="38100" dist="38100" dir="2700000" algn="tl">
                    <a:srgbClr val="000000">
                      <a:alpha val="43137"/>
                    </a:srgbClr>
                  </a:outerShdw>
                </a:effectLst>
              </a:rPr>
              <a:t>Name the three basic steps in EDI reporting</a:t>
            </a:r>
            <a:endParaRPr lang="en-US" sz="3600" dirty="0">
              <a:effectLst>
                <a:outerShdw blurRad="38100" dist="38100" dir="2700000" algn="tl">
                  <a:srgbClr val="000000">
                    <a:alpha val="43137"/>
                  </a:srgbClr>
                </a:outerShdw>
              </a:effectLst>
            </a:endParaRPr>
          </a:p>
          <a:p>
            <a:pPr marL="742950" indent="-742950">
              <a:buFont typeface="+mj-lt"/>
              <a:buAutoNum type="arabicPeriod"/>
            </a:pPr>
            <a:r>
              <a:rPr lang="en-US" sz="3600" dirty="0" smtClean="0">
                <a:effectLst>
                  <a:outerShdw blurRad="38100" dist="38100" dir="2700000" algn="tl">
                    <a:srgbClr val="000000">
                      <a:alpha val="43137"/>
                    </a:srgbClr>
                  </a:outerShdw>
                </a:effectLst>
              </a:rPr>
              <a:t>Recognize common EDI acronyms and define common EDI terms</a:t>
            </a:r>
          </a:p>
          <a:p>
            <a:pPr marL="742950" indent="-742950">
              <a:buFont typeface="+mj-lt"/>
              <a:buAutoNum type="arabicPeriod"/>
            </a:pPr>
            <a:r>
              <a:rPr lang="en-US" sz="3600" dirty="0" smtClean="0">
                <a:effectLst>
                  <a:outerShdw blurRad="38100" dist="38100" dir="2700000" algn="tl">
                    <a:srgbClr val="000000">
                      <a:alpha val="43137"/>
                    </a:srgbClr>
                  </a:outerShdw>
                </a:effectLst>
              </a:rPr>
              <a:t>List the transaction processing documents</a:t>
            </a:r>
            <a:endParaRPr lang="en-US" sz="4000"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49565A35-BF1F-4345-B456-4D29F1280597}" type="slidenum">
              <a:rPr lang="en-US" smtClean="0"/>
              <a:pPr/>
              <a:t>4</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Element Requirement Table</a:t>
            </a:r>
            <a:endParaRPr lang="en-US" dirty="0"/>
          </a:p>
        </p:txBody>
      </p:sp>
      <p:sp>
        <p:nvSpPr>
          <p:cNvPr id="3" name="Content Placeholder 2"/>
          <p:cNvSpPr>
            <a:spLocks noGrp="1"/>
          </p:cNvSpPr>
          <p:nvPr>
            <p:ph idx="1"/>
          </p:nvPr>
        </p:nvSpPr>
        <p:spPr/>
        <p:txBody>
          <a:bodyPr>
            <a:normAutofit/>
          </a:bodyPr>
          <a:lstStyle/>
          <a:p>
            <a:pPr marL="137160" indent="0">
              <a:buNone/>
            </a:pPr>
            <a:r>
              <a:rPr lang="en-US" sz="3200" u="sng" dirty="0" smtClean="0"/>
              <a:t>The Element Requirement Table</a:t>
            </a:r>
            <a:r>
              <a:rPr lang="en-US" sz="3200" dirty="0" smtClean="0"/>
              <a:t> is designed to </a:t>
            </a:r>
            <a:r>
              <a:rPr lang="en-US" sz="3200" dirty="0"/>
              <a:t>let </a:t>
            </a:r>
            <a:r>
              <a:rPr lang="en-US" sz="3200" dirty="0" smtClean="0"/>
              <a:t>claim </a:t>
            </a:r>
            <a:r>
              <a:rPr lang="en-US" sz="3200" dirty="0"/>
              <a:t>administrators know the jurisdiction’s business data </a:t>
            </a:r>
            <a:r>
              <a:rPr lang="en-US" sz="3200" dirty="0" smtClean="0"/>
              <a:t>element requirements</a:t>
            </a:r>
            <a:r>
              <a:rPr lang="en-US" sz="3200" dirty="0"/>
              <a:t>. </a:t>
            </a:r>
            <a:endParaRPr lang="en-US" sz="3200" dirty="0" smtClean="0"/>
          </a:p>
          <a:p>
            <a:pPr lvl="1"/>
            <a:r>
              <a:rPr lang="en-US" sz="2800" dirty="0"/>
              <a:t>Lists the </a:t>
            </a:r>
            <a:r>
              <a:rPr lang="en-US" sz="2800" dirty="0" smtClean="0"/>
              <a:t>data elements for </a:t>
            </a:r>
            <a:r>
              <a:rPr lang="en-US" sz="2800" dirty="0"/>
              <a:t>each electronic report (i.e. each </a:t>
            </a:r>
            <a:r>
              <a:rPr lang="en-US" sz="2800" dirty="0" smtClean="0"/>
              <a:t>MTC) as required </a:t>
            </a:r>
            <a:r>
              <a:rPr lang="en-US" sz="2800" dirty="0"/>
              <a:t>by statute, rule, or current version of EDI and includes the condition that triggers a conditional data element be sent to the Board.  </a:t>
            </a:r>
          </a:p>
          <a:p>
            <a:pPr lvl="1"/>
            <a:endParaRPr lang="en-US" dirty="0" smtClean="0"/>
          </a:p>
          <a:p>
            <a:endParaRPr lang="en-US" sz="800" dirty="0" smtClean="0"/>
          </a:p>
        </p:txBody>
      </p:sp>
      <p:sp>
        <p:nvSpPr>
          <p:cNvPr id="4" name="Slide Number Placeholder 3"/>
          <p:cNvSpPr>
            <a:spLocks noGrp="1"/>
          </p:cNvSpPr>
          <p:nvPr>
            <p:ph type="sldNum" sz="quarter" idx="12"/>
          </p:nvPr>
        </p:nvSpPr>
        <p:spPr/>
        <p:txBody>
          <a:bodyPr/>
          <a:lstStyle/>
          <a:p>
            <a:fld id="{49565A35-BF1F-4345-B456-4D29F1280597}" type="slidenum">
              <a:rPr lang="en-US" smtClean="0"/>
              <a:pPr/>
              <a:t>40</a:t>
            </a:fld>
            <a:endParaRPr lang="en-US"/>
          </a:p>
        </p:txBody>
      </p:sp>
    </p:spTree>
    <p:extLst>
      <p:ext uri="{BB962C8B-B14F-4D97-AF65-F5344CB8AC3E}">
        <p14:creationId xmlns:p14="http://schemas.microsoft.com/office/powerpoint/2010/main" val="3726158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 Requirement Table</a:t>
            </a:r>
            <a:endParaRPr lang="en-US" dirty="0"/>
          </a:p>
        </p:txBody>
      </p:sp>
      <p:sp>
        <p:nvSpPr>
          <p:cNvPr id="3" name="Content Placeholder 2"/>
          <p:cNvSpPr>
            <a:spLocks noGrp="1"/>
          </p:cNvSpPr>
          <p:nvPr>
            <p:ph idx="1"/>
          </p:nvPr>
        </p:nvSpPr>
        <p:spPr/>
        <p:txBody>
          <a:bodyPr>
            <a:normAutofit fontScale="92500" lnSpcReduction="10000"/>
          </a:bodyPr>
          <a:lstStyle/>
          <a:p>
            <a:r>
              <a:rPr lang="en-US" sz="3600" dirty="0" smtClean="0"/>
              <a:t>Every piece of data is numbered and represented by a DN.</a:t>
            </a:r>
          </a:p>
          <a:p>
            <a:r>
              <a:rPr lang="en-US" sz="3600" dirty="0" smtClean="0"/>
              <a:t>The </a:t>
            </a:r>
            <a:r>
              <a:rPr lang="en-US" sz="3600" u="sng" dirty="0" smtClean="0"/>
              <a:t>Data Dictionary</a:t>
            </a:r>
            <a:r>
              <a:rPr lang="en-US" sz="3600" dirty="0" smtClean="0"/>
              <a:t> contains all the data elements along with their definitions, </a:t>
            </a:r>
            <a:r>
              <a:rPr lang="en-US" sz="3600" dirty="0"/>
              <a:t>formats, values, and processing rules.</a:t>
            </a:r>
          </a:p>
          <a:p>
            <a:r>
              <a:rPr lang="en-US" sz="3600" u="sng" dirty="0" smtClean="0"/>
              <a:t>The </a:t>
            </a:r>
            <a:r>
              <a:rPr lang="en-US" sz="3600" u="sng" dirty="0"/>
              <a:t>Quick Code Reference List</a:t>
            </a:r>
            <a:r>
              <a:rPr lang="en-US" sz="3600" dirty="0"/>
              <a:t> identifies the valid code values for each data element</a:t>
            </a:r>
            <a:r>
              <a:rPr lang="en-US" sz="3600" dirty="0" smtClean="0"/>
              <a:t>.</a:t>
            </a:r>
            <a:endParaRPr lang="en-US" sz="3600" dirty="0"/>
          </a:p>
          <a:p>
            <a:pPr lvl="1"/>
            <a:endParaRPr lang="en-US" dirty="0" smtClean="0"/>
          </a:p>
        </p:txBody>
      </p:sp>
      <p:sp>
        <p:nvSpPr>
          <p:cNvPr id="4" name="Slide Number Placeholder 3"/>
          <p:cNvSpPr>
            <a:spLocks noGrp="1"/>
          </p:cNvSpPr>
          <p:nvPr>
            <p:ph type="sldNum" sz="quarter" idx="12"/>
          </p:nvPr>
        </p:nvSpPr>
        <p:spPr/>
        <p:txBody>
          <a:bodyPr/>
          <a:lstStyle/>
          <a:p>
            <a:fld id="{49565A35-BF1F-4345-B456-4D29F1280597}" type="slidenum">
              <a:rPr lang="en-US" smtClean="0"/>
              <a:pPr/>
              <a:t>41</a:t>
            </a:fld>
            <a:endParaRPr lang="en-US"/>
          </a:p>
        </p:txBody>
      </p:sp>
    </p:spTree>
    <p:extLst>
      <p:ext uri="{BB962C8B-B14F-4D97-AF65-F5344CB8AC3E}">
        <p14:creationId xmlns:p14="http://schemas.microsoft.com/office/powerpoint/2010/main" val="26586901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 Requirement Table</a:t>
            </a:r>
            <a:endParaRPr lang="en-US" dirty="0"/>
          </a:p>
        </p:txBody>
      </p:sp>
      <p:sp>
        <p:nvSpPr>
          <p:cNvPr id="3" name="Content Placeholder 2"/>
          <p:cNvSpPr>
            <a:spLocks noGrp="1"/>
          </p:cNvSpPr>
          <p:nvPr>
            <p:ph idx="1"/>
          </p:nvPr>
        </p:nvSpPr>
        <p:spPr/>
        <p:txBody>
          <a:bodyPr>
            <a:normAutofit/>
          </a:bodyPr>
          <a:lstStyle/>
          <a:p>
            <a:r>
              <a:rPr lang="en-US" dirty="0" smtClean="0"/>
              <a:t>In Maine, the requirement codes generally fall into one of the following:</a:t>
            </a:r>
          </a:p>
          <a:p>
            <a:pPr lvl="1"/>
            <a:r>
              <a:rPr lang="en-US" dirty="0" smtClean="0"/>
              <a:t>Fatal (F) or Fatal Conditional (FC)</a:t>
            </a:r>
          </a:p>
          <a:p>
            <a:pPr lvl="1"/>
            <a:r>
              <a:rPr lang="en-US" dirty="0" smtClean="0"/>
              <a:t>Mandatory (M) or Mandatory Conditional (MC)</a:t>
            </a:r>
          </a:p>
          <a:p>
            <a:pPr lvl="1"/>
            <a:r>
              <a:rPr lang="en-US" dirty="0" smtClean="0"/>
              <a:t>If </a:t>
            </a:r>
            <a:r>
              <a:rPr lang="en-US" dirty="0"/>
              <a:t>available (IA</a:t>
            </a:r>
            <a:r>
              <a:rPr lang="en-US" dirty="0" smtClean="0"/>
              <a:t>)</a:t>
            </a:r>
          </a:p>
          <a:p>
            <a:pPr lvl="1"/>
            <a:r>
              <a:rPr lang="en-US" dirty="0" smtClean="0"/>
              <a:t>Not applicable (</a:t>
            </a:r>
            <a:r>
              <a:rPr lang="en-US" dirty="0"/>
              <a:t>NA) </a:t>
            </a:r>
            <a:endParaRPr lang="en-US" dirty="0" smtClean="0"/>
          </a:p>
          <a:p>
            <a:pPr lvl="1"/>
            <a:r>
              <a:rPr lang="en-US" dirty="0" smtClean="0"/>
              <a:t>Exclude </a:t>
            </a:r>
            <a:r>
              <a:rPr lang="en-US" dirty="0"/>
              <a:t>(</a:t>
            </a:r>
            <a:r>
              <a:rPr lang="en-US" dirty="0" smtClean="0"/>
              <a:t>X)</a:t>
            </a:r>
          </a:p>
          <a:p>
            <a:r>
              <a:rPr lang="en-US" dirty="0" smtClean="0"/>
              <a:t>These </a:t>
            </a:r>
            <a:r>
              <a:rPr lang="en-US" dirty="0"/>
              <a:t>data requirement codes also tell you how critical each data requirement is for each report </a:t>
            </a:r>
            <a:r>
              <a:rPr lang="en-US" dirty="0" smtClean="0"/>
              <a:t>type/MTC.</a:t>
            </a:r>
            <a:endParaRPr lang="en-US" dirty="0"/>
          </a:p>
          <a:p>
            <a:pPr lvl="1"/>
            <a:endParaRPr lang="en-US" dirty="0"/>
          </a:p>
          <a:p>
            <a:pPr lvl="1"/>
            <a:endParaRPr lang="en-US" dirty="0" smtClean="0"/>
          </a:p>
        </p:txBody>
      </p:sp>
      <p:sp>
        <p:nvSpPr>
          <p:cNvPr id="4" name="Slide Number Placeholder 3"/>
          <p:cNvSpPr>
            <a:spLocks noGrp="1"/>
          </p:cNvSpPr>
          <p:nvPr>
            <p:ph type="sldNum" sz="quarter" idx="12"/>
          </p:nvPr>
        </p:nvSpPr>
        <p:spPr/>
        <p:txBody>
          <a:bodyPr/>
          <a:lstStyle/>
          <a:p>
            <a:fld id="{49565A35-BF1F-4345-B456-4D29F1280597}" type="slidenum">
              <a:rPr lang="en-US" smtClean="0"/>
              <a:pPr/>
              <a:t>42</a:t>
            </a:fld>
            <a:endParaRPr lang="en-US"/>
          </a:p>
        </p:txBody>
      </p:sp>
    </p:spTree>
    <p:extLst>
      <p:ext uri="{BB962C8B-B14F-4D97-AF65-F5344CB8AC3E}">
        <p14:creationId xmlns:p14="http://schemas.microsoft.com/office/powerpoint/2010/main" val="37128580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 Requirement Table</a:t>
            </a:r>
            <a:endParaRPr lang="en-US" dirty="0"/>
          </a:p>
        </p:txBody>
      </p:sp>
      <p:sp>
        <p:nvSpPr>
          <p:cNvPr id="3" name="Content Placeholder 2"/>
          <p:cNvSpPr>
            <a:spLocks noGrp="1"/>
          </p:cNvSpPr>
          <p:nvPr>
            <p:ph idx="1"/>
          </p:nvPr>
        </p:nvSpPr>
        <p:spPr>
          <a:xfrm>
            <a:off x="457200" y="1600200"/>
            <a:ext cx="8229600" cy="5105400"/>
          </a:xfrm>
        </p:spPr>
        <p:txBody>
          <a:bodyPr numCol="2">
            <a:normAutofit fontScale="85000" lnSpcReduction="20000"/>
          </a:bodyPr>
          <a:lstStyle/>
          <a:p>
            <a:pPr marL="137160" indent="0">
              <a:buNone/>
            </a:pPr>
            <a:r>
              <a:rPr lang="en-US" sz="3800" dirty="0" smtClean="0"/>
              <a:t>Variable Segments:</a:t>
            </a:r>
          </a:p>
          <a:p>
            <a:pPr lvl="1"/>
            <a:r>
              <a:rPr lang="en-US" sz="3300" dirty="0" smtClean="0"/>
              <a:t>Permanent Impairments</a:t>
            </a:r>
          </a:p>
          <a:p>
            <a:pPr lvl="1"/>
            <a:r>
              <a:rPr lang="en-US" sz="3300" dirty="0" smtClean="0"/>
              <a:t>Death Dependent/Payee Relationships</a:t>
            </a:r>
          </a:p>
          <a:p>
            <a:pPr lvl="1"/>
            <a:r>
              <a:rPr lang="en-US" sz="3300" dirty="0" smtClean="0"/>
              <a:t>Benefits</a:t>
            </a:r>
          </a:p>
          <a:p>
            <a:pPr lvl="1"/>
            <a:r>
              <a:rPr lang="en-US" sz="3300" dirty="0" smtClean="0"/>
              <a:t>Payments</a:t>
            </a:r>
          </a:p>
          <a:p>
            <a:pPr lvl="1"/>
            <a:r>
              <a:rPr lang="en-US" sz="3300" dirty="0" smtClean="0"/>
              <a:t>Other Benefits</a:t>
            </a:r>
          </a:p>
          <a:p>
            <a:pPr lvl="1"/>
            <a:r>
              <a:rPr lang="en-US" sz="3300" dirty="0" smtClean="0"/>
              <a:t>Benefit ACR</a:t>
            </a:r>
          </a:p>
          <a:p>
            <a:pPr lvl="1"/>
            <a:r>
              <a:rPr lang="en-US" sz="3300" dirty="0" smtClean="0"/>
              <a:t>Recoveries</a:t>
            </a:r>
          </a:p>
          <a:p>
            <a:pPr lvl="1"/>
            <a:endParaRPr lang="en-US" sz="3300" dirty="0"/>
          </a:p>
          <a:p>
            <a:pPr lvl="1"/>
            <a:endParaRPr lang="en-US" sz="3300" dirty="0" smtClean="0"/>
          </a:p>
          <a:p>
            <a:pPr lvl="1"/>
            <a:r>
              <a:rPr lang="en-US" sz="3300" dirty="0" smtClean="0"/>
              <a:t>Reduced Earnings</a:t>
            </a:r>
          </a:p>
          <a:p>
            <a:pPr lvl="1"/>
            <a:r>
              <a:rPr lang="en-US" sz="3300" dirty="0" smtClean="0"/>
              <a:t>Concurrent Employers</a:t>
            </a:r>
          </a:p>
          <a:p>
            <a:pPr lvl="1"/>
            <a:r>
              <a:rPr lang="en-US" sz="3300" dirty="0" smtClean="0"/>
              <a:t>Full Denial Reason Codes</a:t>
            </a:r>
          </a:p>
          <a:p>
            <a:pPr lvl="1"/>
            <a:r>
              <a:rPr lang="en-US" sz="3300" dirty="0" smtClean="0"/>
              <a:t>Denial Reason Narratives</a:t>
            </a:r>
          </a:p>
          <a:p>
            <a:pPr lvl="1"/>
            <a:r>
              <a:rPr lang="en-US" sz="3300" dirty="0" smtClean="0"/>
              <a:t>Suspension Narratives</a:t>
            </a:r>
            <a:endParaRPr lang="en-US" sz="3300" dirty="0"/>
          </a:p>
          <a:p>
            <a:endParaRPr lang="en-US" dirty="0" smtClean="0"/>
          </a:p>
          <a:p>
            <a:endParaRPr lang="en-US" dirty="0" smtClean="0"/>
          </a:p>
        </p:txBody>
      </p:sp>
      <p:sp>
        <p:nvSpPr>
          <p:cNvPr id="4" name="Slide Number Placeholder 3"/>
          <p:cNvSpPr>
            <a:spLocks noGrp="1"/>
          </p:cNvSpPr>
          <p:nvPr>
            <p:ph type="sldNum" sz="quarter" idx="12"/>
          </p:nvPr>
        </p:nvSpPr>
        <p:spPr/>
        <p:txBody>
          <a:bodyPr/>
          <a:lstStyle/>
          <a:p>
            <a:fld id="{49565A35-BF1F-4345-B456-4D29F1280597}" type="slidenum">
              <a:rPr lang="en-US" smtClean="0"/>
              <a:pPr/>
              <a:t>43</a:t>
            </a:fld>
            <a:endParaRPr lang="en-US"/>
          </a:p>
        </p:txBody>
      </p:sp>
    </p:spTree>
    <p:extLst>
      <p:ext uri="{BB962C8B-B14F-4D97-AF65-F5344CB8AC3E}">
        <p14:creationId xmlns:p14="http://schemas.microsoft.com/office/powerpoint/2010/main" val="10759998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Element Requirement Table  </a:t>
            </a:r>
            <a:br>
              <a:rPr lang="en-US" dirty="0" smtClean="0"/>
            </a:br>
            <a:r>
              <a:rPr lang="en-US" dirty="0" smtClean="0"/>
              <a:t>Pop Quiz</a:t>
            </a:r>
            <a:endParaRPr lang="en-US" dirty="0"/>
          </a:p>
        </p:txBody>
      </p:sp>
      <p:sp>
        <p:nvSpPr>
          <p:cNvPr id="3" name="Content Placeholder 2"/>
          <p:cNvSpPr>
            <a:spLocks noGrp="1"/>
          </p:cNvSpPr>
          <p:nvPr>
            <p:ph idx="1"/>
          </p:nvPr>
        </p:nvSpPr>
        <p:spPr/>
        <p:txBody>
          <a:bodyPr>
            <a:normAutofit lnSpcReduction="10000"/>
          </a:bodyPr>
          <a:lstStyle/>
          <a:p>
            <a:pPr marL="137160" indent="0">
              <a:buNone/>
            </a:pPr>
            <a:r>
              <a:rPr lang="en-US" sz="3600" dirty="0" smtClean="0"/>
              <a:t>Refer </a:t>
            </a:r>
            <a:r>
              <a:rPr lang="en-US" sz="3600" dirty="0"/>
              <a:t>to your </a:t>
            </a:r>
            <a:r>
              <a:rPr lang="en-US" sz="3600" u="sng" dirty="0" smtClean="0"/>
              <a:t>Element Requirement Table</a:t>
            </a:r>
            <a:r>
              <a:rPr lang="en-US" sz="3600" dirty="0" smtClean="0"/>
              <a:t>:</a:t>
            </a:r>
            <a:endParaRPr lang="en-US" sz="3600" dirty="0"/>
          </a:p>
          <a:p>
            <a:pPr lvl="1"/>
            <a:r>
              <a:rPr lang="en-US" sz="3200" dirty="0" smtClean="0"/>
              <a:t>Which data element on the A49 record is required on an IP transaction, if available on an </a:t>
            </a:r>
            <a:r>
              <a:rPr lang="en-US" sz="3200" smtClean="0"/>
              <a:t>AP transaction, </a:t>
            </a:r>
            <a:r>
              <a:rPr lang="en-US" sz="3200" dirty="0" smtClean="0"/>
              <a:t>and excluded </a:t>
            </a:r>
            <a:r>
              <a:rPr lang="en-US" sz="3200" smtClean="0"/>
              <a:t>from an EP </a:t>
            </a:r>
            <a:r>
              <a:rPr lang="en-US" sz="3200" dirty="0" smtClean="0"/>
              <a:t>transaction?</a:t>
            </a:r>
          </a:p>
          <a:p>
            <a:pPr lvl="1"/>
            <a:r>
              <a:rPr lang="en-US" sz="3200" dirty="0" smtClean="0"/>
              <a:t>What condition triggers the requirement for the Employee Tax Filing Status Code (DN 158)?</a:t>
            </a:r>
            <a:endParaRPr lang="en-US" sz="3200" dirty="0"/>
          </a:p>
          <a:p>
            <a:endParaRPr lang="en-US" dirty="0"/>
          </a:p>
        </p:txBody>
      </p:sp>
      <p:sp>
        <p:nvSpPr>
          <p:cNvPr id="4" name="Slide Number Placeholder 3"/>
          <p:cNvSpPr>
            <a:spLocks noGrp="1"/>
          </p:cNvSpPr>
          <p:nvPr>
            <p:ph type="sldNum" sz="quarter" idx="12"/>
          </p:nvPr>
        </p:nvSpPr>
        <p:spPr/>
        <p:txBody>
          <a:bodyPr/>
          <a:lstStyle/>
          <a:p>
            <a:fld id="{49565A35-BF1F-4345-B456-4D29F1280597}" type="slidenum">
              <a:rPr lang="en-US" smtClean="0"/>
              <a:pPr/>
              <a:t>44</a:t>
            </a:fld>
            <a:endParaRPr lang="en-US"/>
          </a:p>
        </p:txBody>
      </p:sp>
    </p:spTree>
    <p:extLst>
      <p:ext uri="{BB962C8B-B14F-4D97-AF65-F5344CB8AC3E}">
        <p14:creationId xmlns:p14="http://schemas.microsoft.com/office/powerpoint/2010/main" val="2004624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Benefit Segments</a:t>
            </a:r>
            <a:endParaRPr lang="en-US" dirty="0"/>
          </a:p>
        </p:txBody>
      </p:sp>
      <p:sp>
        <p:nvSpPr>
          <p:cNvPr id="3" name="Content Placeholder 2"/>
          <p:cNvSpPr>
            <a:spLocks noGrp="1"/>
          </p:cNvSpPr>
          <p:nvPr>
            <p:ph idx="1"/>
          </p:nvPr>
        </p:nvSpPr>
        <p:spPr/>
        <p:txBody>
          <a:bodyPr>
            <a:normAutofit/>
          </a:bodyPr>
          <a:lstStyle/>
          <a:p>
            <a:pPr marL="137160" indent="0">
              <a:buNone/>
            </a:pPr>
            <a:r>
              <a:rPr lang="en-US" sz="4300" dirty="0" smtClean="0"/>
              <a:t>Report indemnity benefits:</a:t>
            </a:r>
          </a:p>
          <a:p>
            <a:pPr lvl="1"/>
            <a:r>
              <a:rPr lang="en-US" sz="3900" dirty="0" smtClean="0"/>
              <a:t>Currently being paid (“Event”)</a:t>
            </a:r>
          </a:p>
          <a:p>
            <a:pPr lvl="1"/>
            <a:r>
              <a:rPr lang="en-US" sz="3900" dirty="0" smtClean="0"/>
              <a:t>Have been paid (“Sweep”)</a:t>
            </a:r>
          </a:p>
          <a:p>
            <a:pPr lvl="1"/>
            <a:endParaRPr lang="en-US" sz="3900" dirty="0" smtClean="0"/>
          </a:p>
        </p:txBody>
      </p:sp>
      <p:sp>
        <p:nvSpPr>
          <p:cNvPr id="4" name="Slide Number Placeholder 3"/>
          <p:cNvSpPr>
            <a:spLocks noGrp="1"/>
          </p:cNvSpPr>
          <p:nvPr>
            <p:ph type="sldNum" sz="quarter" idx="12"/>
          </p:nvPr>
        </p:nvSpPr>
        <p:spPr/>
        <p:txBody>
          <a:bodyPr/>
          <a:lstStyle/>
          <a:p>
            <a:fld id="{49565A35-BF1F-4345-B456-4D29F1280597}" type="slidenum">
              <a:rPr lang="en-US" smtClean="0"/>
              <a:pPr/>
              <a:t>45</a:t>
            </a:fld>
            <a:endParaRPr lang="en-US"/>
          </a:p>
        </p:txBody>
      </p:sp>
    </p:spTree>
    <p:extLst>
      <p:ext uri="{BB962C8B-B14F-4D97-AF65-F5344CB8AC3E}">
        <p14:creationId xmlns:p14="http://schemas.microsoft.com/office/powerpoint/2010/main" val="87133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Benefit Segments</a:t>
            </a:r>
            <a:endParaRPr lang="en-US" dirty="0"/>
          </a:p>
        </p:txBody>
      </p:sp>
      <p:sp>
        <p:nvSpPr>
          <p:cNvPr id="3" name="Content Placeholder 2"/>
          <p:cNvSpPr>
            <a:spLocks noGrp="1"/>
          </p:cNvSpPr>
          <p:nvPr>
            <p:ph idx="1"/>
          </p:nvPr>
        </p:nvSpPr>
        <p:spPr/>
        <p:txBody>
          <a:bodyPr>
            <a:noAutofit/>
          </a:bodyPr>
          <a:lstStyle/>
          <a:p>
            <a:pPr marL="137160" indent="0">
              <a:buNone/>
            </a:pPr>
            <a:r>
              <a:rPr lang="en-US" sz="3200" dirty="0"/>
              <a:t>“Event” Benefit Segment</a:t>
            </a:r>
          </a:p>
          <a:p>
            <a:pPr lvl="1"/>
            <a:r>
              <a:rPr lang="en-US" sz="2800" dirty="0"/>
              <a:t>MTCs: 02, </a:t>
            </a:r>
            <a:r>
              <a:rPr lang="en-US" sz="2800" dirty="0" smtClean="0"/>
              <a:t>AP</a:t>
            </a:r>
            <a:r>
              <a:rPr lang="en-US" sz="2800" dirty="0"/>
              <a:t>, CA, CB, EP, ER, IP, PY (Benefit Type Codes other than 5XX), RB, </a:t>
            </a:r>
            <a:r>
              <a:rPr lang="en-US" sz="2800" dirty="0" smtClean="0"/>
              <a:t>  S1-S9</a:t>
            </a:r>
            <a:r>
              <a:rPr lang="en-US" sz="2800" dirty="0"/>
              <a:t>, SD</a:t>
            </a:r>
          </a:p>
          <a:p>
            <a:pPr marL="137160" indent="0">
              <a:buNone/>
            </a:pPr>
            <a:r>
              <a:rPr lang="en-US" sz="3200" dirty="0" smtClean="0"/>
              <a:t>“Sweep” Benefit Segment</a:t>
            </a:r>
          </a:p>
          <a:p>
            <a:pPr lvl="1"/>
            <a:r>
              <a:rPr lang="en-US" sz="2800" dirty="0" smtClean="0"/>
              <a:t>MTCs:02 (if benefit segment data is not changing), 04, CD, PD, FN, PY (Benefit Type Codes 5XX), SA</a:t>
            </a:r>
          </a:p>
        </p:txBody>
      </p:sp>
      <p:sp>
        <p:nvSpPr>
          <p:cNvPr id="4" name="Slide Number Placeholder 3"/>
          <p:cNvSpPr>
            <a:spLocks noGrp="1"/>
          </p:cNvSpPr>
          <p:nvPr>
            <p:ph type="sldNum" sz="quarter" idx="12"/>
          </p:nvPr>
        </p:nvSpPr>
        <p:spPr/>
        <p:txBody>
          <a:bodyPr/>
          <a:lstStyle/>
          <a:p>
            <a:fld id="{49565A35-BF1F-4345-B456-4D29F1280597}" type="slidenum">
              <a:rPr lang="en-US" smtClean="0"/>
              <a:pPr/>
              <a:t>46</a:t>
            </a:fld>
            <a:endParaRPr lang="en-US"/>
          </a:p>
        </p:txBody>
      </p:sp>
    </p:spTree>
    <p:extLst>
      <p:ext uri="{BB962C8B-B14F-4D97-AF65-F5344CB8AC3E}">
        <p14:creationId xmlns:p14="http://schemas.microsoft.com/office/powerpoint/2010/main" val="3362025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“Event” Benefit Segment</a:t>
            </a:r>
            <a:endParaRPr lang="en-US" dirty="0"/>
          </a:p>
        </p:txBody>
      </p:sp>
      <p:sp>
        <p:nvSpPr>
          <p:cNvPr id="3" name="Content Placeholder 2"/>
          <p:cNvSpPr>
            <a:spLocks noGrp="1"/>
          </p:cNvSpPr>
          <p:nvPr>
            <p:ph idx="1"/>
          </p:nvPr>
        </p:nvSpPr>
        <p:spPr/>
        <p:txBody>
          <a:bodyPr>
            <a:normAutofit fontScale="85000" lnSpcReduction="20000"/>
          </a:bodyPr>
          <a:lstStyle/>
          <a:p>
            <a:pPr marL="137160" indent="0">
              <a:buNone/>
            </a:pPr>
            <a:r>
              <a:rPr lang="en-US" sz="5100" dirty="0" smtClean="0"/>
              <a:t>When a benefit type is being affected (i.e. starting, changing from/to, or suspending) or when reporting a lump sum payment with a Benefit Type Code other than 5XX, the MTC is sent in the benefit segment of the affected benefits.</a:t>
            </a:r>
          </a:p>
        </p:txBody>
      </p:sp>
      <p:sp>
        <p:nvSpPr>
          <p:cNvPr id="4" name="Slide Number Placeholder 3"/>
          <p:cNvSpPr>
            <a:spLocks noGrp="1"/>
          </p:cNvSpPr>
          <p:nvPr>
            <p:ph type="sldNum" sz="quarter" idx="12"/>
          </p:nvPr>
        </p:nvSpPr>
        <p:spPr/>
        <p:txBody>
          <a:bodyPr/>
          <a:lstStyle/>
          <a:p>
            <a:fld id="{49565A35-BF1F-4345-B456-4D29F1280597}" type="slidenum">
              <a:rPr lang="en-US" smtClean="0"/>
              <a:pPr/>
              <a:t>47</a:t>
            </a:fld>
            <a:endParaRPr lang="en-US"/>
          </a:p>
        </p:txBody>
      </p:sp>
    </p:spTree>
    <p:extLst>
      <p:ext uri="{BB962C8B-B14F-4D97-AF65-F5344CB8AC3E}">
        <p14:creationId xmlns:p14="http://schemas.microsoft.com/office/powerpoint/2010/main" val="2143720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“Sweep” Benefit Segment</a:t>
            </a:r>
            <a:endParaRPr lang="en-US" dirty="0"/>
          </a:p>
        </p:txBody>
      </p:sp>
      <p:sp>
        <p:nvSpPr>
          <p:cNvPr id="3" name="Content Placeholder 2"/>
          <p:cNvSpPr>
            <a:spLocks noGrp="1"/>
          </p:cNvSpPr>
          <p:nvPr>
            <p:ph idx="1"/>
          </p:nvPr>
        </p:nvSpPr>
        <p:spPr/>
        <p:txBody>
          <a:bodyPr>
            <a:noAutofit/>
          </a:bodyPr>
          <a:lstStyle/>
          <a:p>
            <a:r>
              <a:rPr lang="en-US" sz="3200" dirty="0" smtClean="0"/>
              <a:t>If the claim administrator has paid any indemnity benefits, every SROI transaction must contain a “Sweep” Benefit Segment for every benefit type paid. </a:t>
            </a:r>
          </a:p>
          <a:p>
            <a:pPr marL="548640" lvl="1" indent="-411480">
              <a:buClr>
                <a:schemeClr val="tx1">
                  <a:shade val="95000"/>
                </a:schemeClr>
              </a:buClr>
              <a:buSzPct val="65000"/>
              <a:buFont typeface="Wingdings 2"/>
              <a:buChar char=""/>
            </a:pPr>
            <a:r>
              <a:rPr lang="en-US" sz="3200" dirty="0"/>
              <a:t>Previously reported benefits must be reported on each subsequent SROI transaction unless explained via certain codes</a:t>
            </a:r>
            <a:r>
              <a:rPr lang="en-US" sz="3200" dirty="0" smtClean="0"/>
              <a:t>.</a:t>
            </a:r>
            <a:endParaRPr lang="en-US" sz="3200" dirty="0"/>
          </a:p>
        </p:txBody>
      </p:sp>
      <p:sp>
        <p:nvSpPr>
          <p:cNvPr id="4" name="Slide Number Placeholder 3"/>
          <p:cNvSpPr>
            <a:spLocks noGrp="1"/>
          </p:cNvSpPr>
          <p:nvPr>
            <p:ph type="sldNum" sz="quarter" idx="12"/>
          </p:nvPr>
        </p:nvSpPr>
        <p:spPr/>
        <p:txBody>
          <a:bodyPr/>
          <a:lstStyle/>
          <a:p>
            <a:fld id="{49565A35-BF1F-4345-B456-4D29F1280597}" type="slidenum">
              <a:rPr lang="en-US" smtClean="0"/>
              <a:pPr/>
              <a:t>48</a:t>
            </a:fld>
            <a:endParaRPr lang="en-US"/>
          </a:p>
        </p:txBody>
      </p:sp>
    </p:spTree>
    <p:extLst>
      <p:ext uri="{BB962C8B-B14F-4D97-AF65-F5344CB8AC3E}">
        <p14:creationId xmlns:p14="http://schemas.microsoft.com/office/powerpoint/2010/main" val="22854190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“Sweep” Benefit Segment</a:t>
            </a:r>
            <a:endParaRPr lang="en-US" dirty="0"/>
          </a:p>
        </p:txBody>
      </p:sp>
      <p:sp>
        <p:nvSpPr>
          <p:cNvPr id="3" name="Content Placeholder 2"/>
          <p:cNvSpPr>
            <a:spLocks noGrp="1"/>
          </p:cNvSpPr>
          <p:nvPr>
            <p:ph idx="1"/>
          </p:nvPr>
        </p:nvSpPr>
        <p:spPr/>
        <p:txBody>
          <a:bodyPr>
            <a:noAutofit/>
          </a:bodyPr>
          <a:lstStyle/>
          <a:p>
            <a:r>
              <a:rPr lang="en-US" sz="3200" dirty="0" smtClean="0"/>
              <a:t>A “Sweep” Benefit Segment is sent with any “Event” Benefit Segment if a different Benefit Type Code has previously been paid and is not part of the “Event” that is currently being reported</a:t>
            </a:r>
            <a:r>
              <a:rPr lang="en-US" sz="3200" dirty="0"/>
              <a:t>. </a:t>
            </a:r>
            <a:endParaRPr lang="en-US" sz="3200" dirty="0" smtClean="0"/>
          </a:p>
          <a:p>
            <a:r>
              <a:rPr lang="en-US" sz="3200" dirty="0" smtClean="0"/>
              <a:t>The </a:t>
            </a:r>
            <a:r>
              <a:rPr lang="en-US" sz="3200" dirty="0"/>
              <a:t>segment is a snapshot of benefits that have been paid on the claim at the time of the report.</a:t>
            </a:r>
          </a:p>
          <a:p>
            <a:endParaRPr lang="en-US" sz="3200" dirty="0" smtClean="0"/>
          </a:p>
          <a:p>
            <a:endParaRPr lang="en-US" sz="3200" dirty="0" smtClean="0"/>
          </a:p>
          <a:p>
            <a:pPr marL="137160" indent="0">
              <a:buNone/>
            </a:pPr>
            <a:endParaRPr lang="en-US" sz="3200" dirty="0" smtClean="0"/>
          </a:p>
        </p:txBody>
      </p:sp>
      <p:sp>
        <p:nvSpPr>
          <p:cNvPr id="4" name="Slide Number Placeholder 3"/>
          <p:cNvSpPr>
            <a:spLocks noGrp="1"/>
          </p:cNvSpPr>
          <p:nvPr>
            <p:ph type="sldNum" sz="quarter" idx="12"/>
          </p:nvPr>
        </p:nvSpPr>
        <p:spPr/>
        <p:txBody>
          <a:bodyPr/>
          <a:lstStyle/>
          <a:p>
            <a:fld id="{49565A35-BF1F-4345-B456-4D29F1280597}" type="slidenum">
              <a:rPr lang="en-US" smtClean="0"/>
              <a:pPr/>
              <a:t>49</a:t>
            </a:fld>
            <a:endParaRPr lang="en-US"/>
          </a:p>
        </p:txBody>
      </p:sp>
    </p:spTree>
    <p:extLst>
      <p:ext uri="{BB962C8B-B14F-4D97-AF65-F5344CB8AC3E}">
        <p14:creationId xmlns:p14="http://schemas.microsoft.com/office/powerpoint/2010/main" val="555662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Goals</a:t>
            </a:r>
            <a:endParaRPr lang="en-US" dirty="0"/>
          </a:p>
        </p:txBody>
      </p:sp>
      <p:sp>
        <p:nvSpPr>
          <p:cNvPr id="3" name="Content Placeholder 2"/>
          <p:cNvSpPr>
            <a:spLocks noGrp="1"/>
          </p:cNvSpPr>
          <p:nvPr>
            <p:ph idx="1"/>
          </p:nvPr>
        </p:nvSpPr>
        <p:spPr/>
        <p:txBody>
          <a:bodyPr>
            <a:noAutofit/>
          </a:bodyPr>
          <a:lstStyle/>
          <a:p>
            <a:pPr marL="0" indent="0">
              <a:buNone/>
            </a:pPr>
            <a:r>
              <a:rPr lang="en-US" sz="3600" dirty="0" smtClean="0">
                <a:effectLst>
                  <a:outerShdw blurRad="38100" dist="38100" dir="2700000" algn="tl">
                    <a:srgbClr val="000000">
                      <a:alpha val="43137"/>
                    </a:srgbClr>
                  </a:outerShdw>
                </a:effectLst>
              </a:rPr>
              <a:t>At the conclusion of this training session, you should be able to:</a:t>
            </a:r>
          </a:p>
          <a:p>
            <a:pPr marL="742950" indent="-742950">
              <a:buFont typeface="+mj-lt"/>
              <a:buAutoNum type="arabicPeriod" startAt="4"/>
            </a:pPr>
            <a:r>
              <a:rPr lang="en-US" sz="3600" dirty="0" smtClean="0">
                <a:effectLst>
                  <a:outerShdw blurRad="38100" dist="38100" dir="2700000" algn="tl">
                    <a:srgbClr val="000000">
                      <a:alpha val="43137"/>
                    </a:srgbClr>
                  </a:outerShdw>
                </a:effectLst>
              </a:rPr>
              <a:t>Provide examples of legal/business requirements vs EDI reporting requirements</a:t>
            </a:r>
            <a:endParaRPr lang="en-US" sz="3600" dirty="0">
              <a:effectLst>
                <a:outerShdw blurRad="38100" dist="38100" dir="2700000" algn="tl">
                  <a:srgbClr val="000000">
                    <a:alpha val="43137"/>
                  </a:srgbClr>
                </a:outerShdw>
              </a:effectLst>
            </a:endParaRPr>
          </a:p>
          <a:p>
            <a:pPr marL="742950" indent="-742950">
              <a:buFont typeface="+mj-lt"/>
              <a:buAutoNum type="arabicPeriod" startAt="4"/>
            </a:pPr>
            <a:r>
              <a:rPr lang="en-US" sz="3600" dirty="0" smtClean="0">
                <a:effectLst>
                  <a:outerShdw blurRad="38100" dist="38100" dir="2700000" algn="tl">
                    <a:srgbClr val="000000">
                      <a:alpha val="43137"/>
                    </a:srgbClr>
                  </a:outerShdw>
                </a:effectLst>
              </a:rPr>
              <a:t>Explain the fundamentals of transaction editing and the AKC report</a:t>
            </a:r>
          </a:p>
        </p:txBody>
      </p:sp>
      <p:sp>
        <p:nvSpPr>
          <p:cNvPr id="4" name="Slide Number Placeholder 3"/>
          <p:cNvSpPr>
            <a:spLocks noGrp="1"/>
          </p:cNvSpPr>
          <p:nvPr>
            <p:ph type="sldNum" sz="quarter" idx="12"/>
          </p:nvPr>
        </p:nvSpPr>
        <p:spPr/>
        <p:txBody>
          <a:bodyPr/>
          <a:lstStyle/>
          <a:p>
            <a:fld id="{49565A35-BF1F-4345-B456-4D29F1280597}" type="slidenum">
              <a:rPr lang="en-US" smtClean="0"/>
              <a:pPr/>
              <a:t>5</a:t>
            </a:fld>
            <a:endParaRPr lang="en-US"/>
          </a:p>
        </p:txBody>
      </p:sp>
    </p:spTree>
    <p:extLst>
      <p:ext uri="{BB962C8B-B14F-4D97-AF65-F5344CB8AC3E}">
        <p14:creationId xmlns:p14="http://schemas.microsoft.com/office/powerpoint/2010/main" val="842028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“Sweep” Benefit Segment</a:t>
            </a:r>
            <a:endParaRPr lang="en-US" dirty="0"/>
          </a:p>
        </p:txBody>
      </p:sp>
      <p:sp>
        <p:nvSpPr>
          <p:cNvPr id="3" name="Content Placeholder 2"/>
          <p:cNvSpPr>
            <a:spLocks noGrp="1"/>
          </p:cNvSpPr>
          <p:nvPr>
            <p:ph idx="1"/>
          </p:nvPr>
        </p:nvSpPr>
        <p:spPr/>
        <p:txBody>
          <a:bodyPr>
            <a:noAutofit/>
          </a:bodyPr>
          <a:lstStyle/>
          <a:p>
            <a:r>
              <a:rPr lang="en-US" sz="3000" dirty="0" smtClean="0"/>
              <a:t>Segment includes: Benefit Type Code, Benefit Period Start Date, Benefit Period Through Date, Benefit Type Claim Weeks, Benefit Type Claim Days, Benefit Type Amount Paid</a:t>
            </a:r>
          </a:p>
          <a:p>
            <a:r>
              <a:rPr lang="en-US" sz="3000" dirty="0" smtClean="0"/>
              <a:t>Segment does not include: MTC (that would imply an “Event”), Gross Weekly Amount, Gross Weekly Amount Effective Date, Net Weekly Amount, Net Weekly Amount Effective Date, Benefit Payment Issue Date</a:t>
            </a:r>
          </a:p>
        </p:txBody>
      </p:sp>
      <p:sp>
        <p:nvSpPr>
          <p:cNvPr id="4" name="Slide Number Placeholder 3"/>
          <p:cNvSpPr>
            <a:spLocks noGrp="1"/>
          </p:cNvSpPr>
          <p:nvPr>
            <p:ph type="sldNum" sz="quarter" idx="12"/>
          </p:nvPr>
        </p:nvSpPr>
        <p:spPr/>
        <p:txBody>
          <a:bodyPr/>
          <a:lstStyle/>
          <a:p>
            <a:fld id="{49565A35-BF1F-4345-B456-4D29F1280597}" type="slidenum">
              <a:rPr lang="en-US" smtClean="0"/>
              <a:pPr/>
              <a:t>50</a:t>
            </a:fld>
            <a:endParaRPr lang="en-US"/>
          </a:p>
        </p:txBody>
      </p:sp>
    </p:spTree>
    <p:extLst>
      <p:ext uri="{BB962C8B-B14F-4D97-AF65-F5344CB8AC3E}">
        <p14:creationId xmlns:p14="http://schemas.microsoft.com/office/powerpoint/2010/main" val="34373641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Edit Matrix Table</a:t>
            </a:r>
            <a:endParaRPr lang="en-US" dirty="0"/>
          </a:p>
        </p:txBody>
      </p:sp>
      <p:sp>
        <p:nvSpPr>
          <p:cNvPr id="3" name="Content Placeholder 2"/>
          <p:cNvSpPr>
            <a:spLocks noGrp="1"/>
          </p:cNvSpPr>
          <p:nvPr>
            <p:ph idx="1"/>
          </p:nvPr>
        </p:nvSpPr>
        <p:spPr/>
        <p:txBody>
          <a:bodyPr>
            <a:normAutofit fontScale="85000" lnSpcReduction="20000"/>
          </a:bodyPr>
          <a:lstStyle/>
          <a:p>
            <a:pPr marL="137160" indent="0">
              <a:buNone/>
            </a:pPr>
            <a:r>
              <a:rPr lang="en-US" sz="5100" u="sng" dirty="0" smtClean="0"/>
              <a:t>The </a:t>
            </a:r>
            <a:r>
              <a:rPr lang="en-US" sz="5100" u="sng" dirty="0"/>
              <a:t>Edit Matrix </a:t>
            </a:r>
            <a:r>
              <a:rPr lang="en-US" sz="5100" u="sng" dirty="0" smtClean="0"/>
              <a:t>Table</a:t>
            </a:r>
            <a:r>
              <a:rPr lang="en-US" sz="5100" dirty="0" smtClean="0"/>
              <a:t> tells the claim administrators </a:t>
            </a:r>
            <a:r>
              <a:rPr lang="en-US" sz="5100" dirty="0"/>
              <a:t>which data elements have edits applied to </a:t>
            </a:r>
            <a:r>
              <a:rPr lang="en-US" sz="5100" dirty="0" smtClean="0"/>
              <a:t>them and provides the standard error messages used </a:t>
            </a:r>
            <a:r>
              <a:rPr lang="en-US" sz="5100" dirty="0"/>
              <a:t>in association with those edits. </a:t>
            </a:r>
            <a:endParaRPr lang="en-US" sz="5100" dirty="0" smtClean="0"/>
          </a:p>
          <a:p>
            <a:pPr lvl="1"/>
            <a:r>
              <a:rPr lang="en-US" sz="4700" dirty="0" smtClean="0"/>
              <a:t>The </a:t>
            </a:r>
            <a:r>
              <a:rPr lang="en-US" sz="4700" dirty="0"/>
              <a:t>Edit Matrix </a:t>
            </a:r>
            <a:r>
              <a:rPr lang="en-US" sz="4700" dirty="0" smtClean="0"/>
              <a:t>Table actually consists </a:t>
            </a:r>
            <a:r>
              <a:rPr lang="en-US" sz="4700" dirty="0"/>
              <a:t>of 5 </a:t>
            </a:r>
            <a:r>
              <a:rPr lang="en-US" sz="4700" dirty="0" smtClean="0"/>
              <a:t>separate tables.</a:t>
            </a:r>
            <a:endParaRPr lang="en-US" sz="1300" dirty="0" smtClean="0"/>
          </a:p>
        </p:txBody>
      </p:sp>
      <p:sp>
        <p:nvSpPr>
          <p:cNvPr id="4" name="Slide Number Placeholder 3"/>
          <p:cNvSpPr>
            <a:spLocks noGrp="1"/>
          </p:cNvSpPr>
          <p:nvPr>
            <p:ph type="sldNum" sz="quarter" idx="12"/>
          </p:nvPr>
        </p:nvSpPr>
        <p:spPr/>
        <p:txBody>
          <a:bodyPr/>
          <a:lstStyle/>
          <a:p>
            <a:fld id="{49565A35-BF1F-4345-B456-4D29F1280597}" type="slidenum">
              <a:rPr lang="en-US" smtClean="0"/>
              <a:pPr/>
              <a:t>51</a:t>
            </a:fld>
            <a:endParaRPr lang="en-US"/>
          </a:p>
        </p:txBody>
      </p:sp>
    </p:spTree>
    <p:extLst>
      <p:ext uri="{BB962C8B-B14F-4D97-AF65-F5344CB8AC3E}">
        <p14:creationId xmlns:p14="http://schemas.microsoft.com/office/powerpoint/2010/main" val="1049122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Edit Matrix Table</a:t>
            </a:r>
            <a:endParaRPr lang="en-US" dirty="0"/>
          </a:p>
        </p:txBody>
      </p:sp>
      <p:sp>
        <p:nvSpPr>
          <p:cNvPr id="3" name="Content Placeholder 2"/>
          <p:cNvSpPr>
            <a:spLocks noGrp="1"/>
          </p:cNvSpPr>
          <p:nvPr>
            <p:ph idx="1"/>
          </p:nvPr>
        </p:nvSpPr>
        <p:spPr/>
        <p:txBody>
          <a:bodyPr>
            <a:normAutofit/>
          </a:bodyPr>
          <a:lstStyle/>
          <a:p>
            <a:pPr marL="57150" indent="0">
              <a:buNone/>
            </a:pPr>
            <a:endParaRPr lang="en-US" b="1" dirty="0" smtClean="0"/>
          </a:p>
          <a:p>
            <a:pPr lvl="1"/>
            <a:endParaRPr lang="en-US" sz="4700" dirty="0" smtClean="0"/>
          </a:p>
        </p:txBody>
      </p:sp>
      <p:graphicFrame>
        <p:nvGraphicFramePr>
          <p:cNvPr id="4" name="Diagram 3"/>
          <p:cNvGraphicFramePr/>
          <p:nvPr>
            <p:extLst>
              <p:ext uri="{D42A27DB-BD31-4B8C-83A1-F6EECF244321}">
                <p14:modId xmlns:p14="http://schemas.microsoft.com/office/powerpoint/2010/main" val="1074886644"/>
              </p:ext>
            </p:extLst>
          </p:nvPr>
        </p:nvGraphicFramePr>
        <p:xfrm>
          <a:off x="762000" y="1676400"/>
          <a:ext cx="7620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49565A35-BF1F-4345-B456-4D29F1280597}" type="slidenum">
              <a:rPr lang="en-US" smtClean="0"/>
              <a:pPr/>
              <a:t>52</a:t>
            </a:fld>
            <a:endParaRPr lang="en-US"/>
          </a:p>
        </p:txBody>
      </p:sp>
    </p:spTree>
    <p:extLst>
      <p:ext uri="{BB962C8B-B14F-4D97-AF65-F5344CB8AC3E}">
        <p14:creationId xmlns:p14="http://schemas.microsoft.com/office/powerpoint/2010/main" val="14082852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Edit Matrix Table</a:t>
            </a:r>
            <a:endParaRPr lang="en-US" dirty="0"/>
          </a:p>
        </p:txBody>
      </p:sp>
      <p:sp>
        <p:nvSpPr>
          <p:cNvPr id="3" name="Content Placeholder 2"/>
          <p:cNvSpPr>
            <a:spLocks noGrp="1"/>
          </p:cNvSpPr>
          <p:nvPr>
            <p:ph idx="1"/>
          </p:nvPr>
        </p:nvSpPr>
        <p:spPr/>
        <p:txBody>
          <a:bodyPr>
            <a:normAutofit/>
          </a:bodyPr>
          <a:lstStyle/>
          <a:p>
            <a:pPr marL="57150" indent="0">
              <a:buNone/>
            </a:pPr>
            <a:endParaRPr lang="en-US" b="1" dirty="0" smtClean="0"/>
          </a:p>
          <a:p>
            <a:pPr lvl="1"/>
            <a:endParaRPr lang="en-US" sz="4700" dirty="0" smtClean="0"/>
          </a:p>
        </p:txBody>
      </p:sp>
      <p:sp>
        <p:nvSpPr>
          <p:cNvPr id="9" name="Rectangle 8"/>
          <p:cNvSpPr/>
          <p:nvPr/>
        </p:nvSpPr>
        <p:spPr>
          <a:xfrm>
            <a:off x="457200" y="1600200"/>
            <a:ext cx="8839200" cy="5016758"/>
          </a:xfrm>
          <a:prstGeom prst="rect">
            <a:avLst/>
          </a:prstGeom>
        </p:spPr>
        <p:txBody>
          <a:bodyPr wrap="square">
            <a:spAutoFit/>
          </a:bodyPr>
          <a:lstStyle/>
          <a:p>
            <a:r>
              <a:rPr lang="en-US" sz="3200" b="1" i="1" dirty="0" smtClean="0">
                <a:latin typeface="Arial" panose="020B0604020202020204" pitchFamily="34" charset="0"/>
                <a:cs typeface="Arial" panose="020B0604020202020204" pitchFamily="34" charset="0"/>
              </a:rPr>
              <a:t>Components:</a:t>
            </a:r>
          </a:p>
          <a:p>
            <a:pPr marL="971550" lvl="1" indent="-514350">
              <a:buFont typeface="+mj-lt"/>
              <a:buAutoNum type="arabicPeriod"/>
            </a:pPr>
            <a:r>
              <a:rPr lang="en-US" sz="3200" b="1" i="1" dirty="0" smtClean="0">
                <a:latin typeface="Arial" panose="020B0604020202020204" pitchFamily="34" charset="0"/>
                <a:cs typeface="Arial" panose="020B0604020202020204" pitchFamily="34" charset="0"/>
              </a:rPr>
              <a:t>DN-Error </a:t>
            </a:r>
            <a:r>
              <a:rPr lang="en-US" sz="3200" b="1" i="1" dirty="0">
                <a:latin typeface="Arial" panose="020B0604020202020204" pitchFamily="34" charset="0"/>
                <a:cs typeface="Arial" panose="020B0604020202020204" pitchFamily="34" charset="0"/>
              </a:rPr>
              <a:t>Message </a:t>
            </a:r>
            <a:r>
              <a:rPr lang="en-US" sz="3200" b="1" i="1" dirty="0" smtClean="0">
                <a:latin typeface="Arial" panose="020B0604020202020204" pitchFamily="34" charset="0"/>
                <a:cs typeface="Arial" panose="020B0604020202020204" pitchFamily="34" charset="0"/>
              </a:rPr>
              <a:t>table </a:t>
            </a:r>
            <a:r>
              <a:rPr lang="en-US" sz="3200" dirty="0" smtClean="0">
                <a:latin typeface="Arial" panose="020B0604020202020204" pitchFamily="34" charset="0"/>
                <a:cs typeface="Arial" panose="020B0604020202020204" pitchFamily="34" charset="0"/>
              </a:rPr>
              <a:t>contains edits for individual data elements.</a:t>
            </a:r>
          </a:p>
          <a:p>
            <a:pPr marL="971550" lvl="1" indent="-514350">
              <a:buFont typeface="+mj-lt"/>
              <a:buAutoNum type="arabicPeriod"/>
            </a:pPr>
            <a:r>
              <a:rPr lang="en-US" sz="3200" b="1" i="1" dirty="0" smtClean="0">
                <a:latin typeface="Arial" panose="020B0604020202020204" pitchFamily="34" charset="0"/>
                <a:cs typeface="Arial" panose="020B0604020202020204" pitchFamily="34" charset="0"/>
              </a:rPr>
              <a:t>Value </a:t>
            </a:r>
            <a:r>
              <a:rPr lang="en-US" sz="3200" b="1" i="1" dirty="0">
                <a:latin typeface="Arial" panose="020B0604020202020204" pitchFamily="34" charset="0"/>
                <a:cs typeface="Arial" panose="020B0604020202020204" pitchFamily="34" charset="0"/>
              </a:rPr>
              <a:t>table </a:t>
            </a:r>
            <a:r>
              <a:rPr lang="en-US" sz="3200" dirty="0" smtClean="0">
                <a:latin typeface="Arial" panose="020B0604020202020204" pitchFamily="34" charset="0"/>
                <a:cs typeface="Arial" panose="020B0604020202020204" pitchFamily="34" charset="0"/>
              </a:rPr>
              <a:t>expresses </a:t>
            </a:r>
            <a:r>
              <a:rPr lang="en-US" sz="3200" dirty="0">
                <a:latin typeface="Arial" panose="020B0604020202020204" pitchFamily="34" charset="0"/>
                <a:cs typeface="Arial" panose="020B0604020202020204" pitchFamily="34" charset="0"/>
              </a:rPr>
              <a:t>the jurisdiction’s </a:t>
            </a:r>
            <a:r>
              <a:rPr lang="en-US" sz="3200" dirty="0" smtClean="0">
                <a:latin typeface="Arial" panose="020B0604020202020204" pitchFamily="34" charset="0"/>
                <a:cs typeface="Arial" panose="020B0604020202020204" pitchFamily="34" charset="0"/>
              </a:rPr>
              <a:t>acceptable </a:t>
            </a:r>
            <a:r>
              <a:rPr lang="en-US" sz="3200" dirty="0">
                <a:latin typeface="Arial" panose="020B0604020202020204" pitchFamily="34" charset="0"/>
                <a:cs typeface="Arial" panose="020B0604020202020204" pitchFamily="34" charset="0"/>
              </a:rPr>
              <a:t>code </a:t>
            </a:r>
            <a:r>
              <a:rPr lang="en-US" sz="3200" dirty="0" smtClean="0">
                <a:latin typeface="Arial" panose="020B0604020202020204" pitchFamily="34" charset="0"/>
                <a:cs typeface="Arial" panose="020B0604020202020204" pitchFamily="34" charset="0"/>
              </a:rPr>
              <a:t>values.</a:t>
            </a:r>
          </a:p>
          <a:p>
            <a:pPr marL="971550" lvl="1" indent="-514350">
              <a:buFont typeface="+mj-lt"/>
              <a:buAutoNum type="arabicPeriod"/>
            </a:pPr>
            <a:r>
              <a:rPr lang="en-US" sz="3200" b="1" i="1" dirty="0" smtClean="0">
                <a:latin typeface="Arial" panose="020B0604020202020204" pitchFamily="34" charset="0"/>
                <a:cs typeface="Arial" panose="020B0604020202020204" pitchFamily="34" charset="0"/>
              </a:rPr>
              <a:t>Match </a:t>
            </a:r>
            <a:r>
              <a:rPr lang="en-US" sz="3200" b="1" i="1" dirty="0">
                <a:latin typeface="Arial" panose="020B0604020202020204" pitchFamily="34" charset="0"/>
                <a:cs typeface="Arial" panose="020B0604020202020204" pitchFamily="34" charset="0"/>
              </a:rPr>
              <a:t>Data </a:t>
            </a:r>
            <a:r>
              <a:rPr lang="en-US" sz="3200" b="1" i="1" dirty="0" smtClean="0">
                <a:latin typeface="Arial" panose="020B0604020202020204" pitchFamily="34" charset="0"/>
                <a:cs typeface="Arial" panose="020B0604020202020204" pitchFamily="34" charset="0"/>
              </a:rPr>
              <a:t>table </a:t>
            </a:r>
            <a:r>
              <a:rPr lang="en-US" sz="3200" dirty="0" smtClean="0">
                <a:latin typeface="Arial" panose="020B0604020202020204" pitchFamily="34" charset="0"/>
                <a:cs typeface="Arial" panose="020B0604020202020204" pitchFamily="34" charset="0"/>
              </a:rPr>
              <a:t>describes </a:t>
            </a:r>
            <a:r>
              <a:rPr lang="en-US" sz="3200" dirty="0">
                <a:latin typeface="Arial" panose="020B0604020202020204" pitchFamily="34" charset="0"/>
                <a:cs typeface="Arial" panose="020B0604020202020204" pitchFamily="34" charset="0"/>
              </a:rPr>
              <a:t>the data </a:t>
            </a:r>
            <a:r>
              <a:rPr lang="en-US" sz="3200" dirty="0" smtClean="0">
                <a:latin typeface="Arial" panose="020B0604020202020204" pitchFamily="34" charset="0"/>
                <a:cs typeface="Arial" panose="020B0604020202020204" pitchFamily="34" charset="0"/>
              </a:rPr>
              <a:t>elements </a:t>
            </a:r>
            <a:r>
              <a:rPr lang="en-US" sz="3200" dirty="0">
                <a:latin typeface="Arial" panose="020B0604020202020204" pitchFamily="34" charset="0"/>
                <a:cs typeface="Arial" panose="020B0604020202020204" pitchFamily="34" charset="0"/>
              </a:rPr>
              <a:t>that </a:t>
            </a:r>
            <a:r>
              <a:rPr lang="en-US" sz="3200" dirty="0" smtClean="0">
                <a:latin typeface="Arial" panose="020B0604020202020204" pitchFamily="34" charset="0"/>
                <a:cs typeface="Arial" panose="020B0604020202020204" pitchFamily="34" charset="0"/>
              </a:rPr>
              <a:t>are used </a:t>
            </a:r>
            <a:r>
              <a:rPr lang="en-US" sz="3200" dirty="0">
                <a:latin typeface="Arial" panose="020B0604020202020204" pitchFamily="34" charset="0"/>
                <a:cs typeface="Arial" panose="020B0604020202020204" pitchFamily="34" charset="0"/>
              </a:rPr>
              <a:t>determine if the </a:t>
            </a:r>
            <a:r>
              <a:rPr lang="en-US" sz="3200" dirty="0" smtClean="0">
                <a:latin typeface="Arial" panose="020B0604020202020204" pitchFamily="34" charset="0"/>
                <a:cs typeface="Arial" panose="020B0604020202020204" pitchFamily="34" charset="0"/>
              </a:rPr>
              <a:t>report </a:t>
            </a:r>
            <a:r>
              <a:rPr lang="en-US" sz="3200" dirty="0">
                <a:latin typeface="Arial" panose="020B0604020202020204" pitchFamily="34" charset="0"/>
                <a:cs typeface="Arial" panose="020B0604020202020204" pitchFamily="34" charset="0"/>
              </a:rPr>
              <a:t>will create </a:t>
            </a:r>
            <a:r>
              <a:rPr lang="en-US" sz="3200" dirty="0" smtClean="0">
                <a:latin typeface="Arial" panose="020B0604020202020204" pitchFamily="34" charset="0"/>
                <a:cs typeface="Arial" panose="020B0604020202020204" pitchFamily="34" charset="0"/>
              </a:rPr>
              <a:t>a new </a:t>
            </a:r>
            <a:r>
              <a:rPr lang="en-US" sz="3200" dirty="0">
                <a:latin typeface="Arial" panose="020B0604020202020204" pitchFamily="34" charset="0"/>
                <a:cs typeface="Arial" panose="020B0604020202020204" pitchFamily="34" charset="0"/>
              </a:rPr>
              <a:t>claim or find an </a:t>
            </a:r>
            <a:r>
              <a:rPr lang="en-US" sz="3200" dirty="0" smtClean="0">
                <a:latin typeface="Arial" panose="020B0604020202020204" pitchFamily="34" charset="0"/>
                <a:cs typeface="Arial" panose="020B0604020202020204" pitchFamily="34" charset="0"/>
              </a:rPr>
              <a:t>existing </a:t>
            </a:r>
            <a:r>
              <a:rPr lang="en-US" sz="3200" dirty="0">
                <a:latin typeface="Arial" panose="020B0604020202020204" pitchFamily="34" charset="0"/>
                <a:cs typeface="Arial" panose="020B0604020202020204" pitchFamily="34" charset="0"/>
              </a:rPr>
              <a:t>claim or transaction in the </a:t>
            </a:r>
            <a:r>
              <a:rPr lang="en-US" sz="3200" dirty="0" smtClean="0">
                <a:latin typeface="Arial" panose="020B0604020202020204" pitchFamily="34" charset="0"/>
                <a:cs typeface="Arial" panose="020B0604020202020204" pitchFamily="34" charset="0"/>
              </a:rPr>
              <a:t>jurisdiction’s </a:t>
            </a:r>
            <a:r>
              <a:rPr lang="en-US" sz="3200" dirty="0">
                <a:latin typeface="Arial" panose="020B0604020202020204" pitchFamily="34" charset="0"/>
                <a:cs typeface="Arial" panose="020B0604020202020204" pitchFamily="34" charset="0"/>
              </a:rPr>
              <a:t>database</a:t>
            </a:r>
            <a:r>
              <a:rPr lang="en-US" sz="3200" dirty="0" smtClean="0">
                <a:latin typeface="Arial" panose="020B0604020202020204" pitchFamily="34" charset="0"/>
                <a:cs typeface="Arial" panose="020B0604020202020204" pitchFamily="34" charset="0"/>
              </a:rPr>
              <a:t>.</a:t>
            </a:r>
            <a:endParaRPr lang="en-US" sz="3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49565A35-BF1F-4345-B456-4D29F1280597}" type="slidenum">
              <a:rPr lang="en-US" smtClean="0"/>
              <a:pPr/>
              <a:t>53</a:t>
            </a:fld>
            <a:endParaRPr lang="en-US"/>
          </a:p>
        </p:txBody>
      </p:sp>
    </p:spTree>
    <p:extLst>
      <p:ext uri="{BB962C8B-B14F-4D97-AF65-F5344CB8AC3E}">
        <p14:creationId xmlns:p14="http://schemas.microsoft.com/office/powerpoint/2010/main" val="394730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Edit Matrix Table</a:t>
            </a:r>
            <a:endParaRPr lang="en-US" dirty="0"/>
          </a:p>
        </p:txBody>
      </p:sp>
      <p:sp>
        <p:nvSpPr>
          <p:cNvPr id="3" name="Content Placeholder 2"/>
          <p:cNvSpPr>
            <a:spLocks noGrp="1"/>
          </p:cNvSpPr>
          <p:nvPr>
            <p:ph idx="1"/>
          </p:nvPr>
        </p:nvSpPr>
        <p:spPr/>
        <p:txBody>
          <a:bodyPr>
            <a:normAutofit/>
          </a:bodyPr>
          <a:lstStyle/>
          <a:p>
            <a:pPr marL="57150" indent="0">
              <a:buNone/>
            </a:pPr>
            <a:endParaRPr lang="en-US" b="1" dirty="0" smtClean="0"/>
          </a:p>
          <a:p>
            <a:pPr lvl="1"/>
            <a:endParaRPr lang="en-US" sz="4700" dirty="0" smtClean="0"/>
          </a:p>
        </p:txBody>
      </p:sp>
      <p:sp>
        <p:nvSpPr>
          <p:cNvPr id="9" name="Rectangle 8"/>
          <p:cNvSpPr/>
          <p:nvPr/>
        </p:nvSpPr>
        <p:spPr>
          <a:xfrm>
            <a:off x="457200" y="1600200"/>
            <a:ext cx="8305800" cy="4524315"/>
          </a:xfrm>
          <a:prstGeom prst="rect">
            <a:avLst/>
          </a:prstGeom>
        </p:spPr>
        <p:txBody>
          <a:bodyPr wrap="square">
            <a:spAutoFit/>
          </a:bodyPr>
          <a:lstStyle/>
          <a:p>
            <a:r>
              <a:rPr lang="en-US" sz="3600" dirty="0" smtClean="0">
                <a:latin typeface="Arial" panose="020B0604020202020204" pitchFamily="34" charset="0"/>
                <a:cs typeface="Arial" panose="020B0604020202020204" pitchFamily="34" charset="0"/>
              </a:rPr>
              <a:t>Components continued:</a:t>
            </a:r>
          </a:p>
          <a:p>
            <a:pPr marL="1200150" lvl="1" indent="-742950">
              <a:buFont typeface="+mj-lt"/>
              <a:buAutoNum type="arabicPeriod" startAt="4"/>
            </a:pPr>
            <a:r>
              <a:rPr lang="en-US" sz="3600" b="1" i="1" dirty="0" smtClean="0">
                <a:latin typeface="Arial" panose="020B0604020202020204" pitchFamily="34" charset="0"/>
                <a:cs typeface="Arial" panose="020B0604020202020204" pitchFamily="34" charset="0"/>
              </a:rPr>
              <a:t>Population </a:t>
            </a:r>
            <a:r>
              <a:rPr lang="en-US" sz="3600" b="1" i="1" dirty="0">
                <a:latin typeface="Arial" panose="020B0604020202020204" pitchFamily="34" charset="0"/>
                <a:cs typeface="Arial" panose="020B0604020202020204" pitchFamily="34" charset="0"/>
              </a:rPr>
              <a:t>Restrictions </a:t>
            </a:r>
            <a:r>
              <a:rPr lang="en-US" sz="3600" b="1" i="1" dirty="0" smtClean="0">
                <a:latin typeface="Arial" panose="020B0604020202020204" pitchFamily="34" charset="0"/>
                <a:cs typeface="Arial" panose="020B0604020202020204" pitchFamily="34" charset="0"/>
              </a:rPr>
              <a:t>table </a:t>
            </a:r>
            <a:r>
              <a:rPr lang="en-US" sz="3600" dirty="0" smtClean="0">
                <a:latin typeface="Arial" panose="020B0604020202020204" pitchFamily="34" charset="0"/>
                <a:cs typeface="Arial" panose="020B0604020202020204" pitchFamily="34" charset="0"/>
              </a:rPr>
              <a:t>contains </a:t>
            </a:r>
            <a:r>
              <a:rPr lang="en-US" sz="3600" dirty="0">
                <a:latin typeface="Arial" panose="020B0604020202020204" pitchFamily="34" charset="0"/>
                <a:cs typeface="Arial" panose="020B0604020202020204" pitchFamily="34" charset="0"/>
              </a:rPr>
              <a:t>the jurisdiction’s restrictions applied to the data element(s</a:t>
            </a:r>
            <a:r>
              <a:rPr lang="en-US" sz="3600" dirty="0" smtClean="0">
                <a:latin typeface="Arial" panose="020B0604020202020204" pitchFamily="34" charset="0"/>
                <a:cs typeface="Arial" panose="020B0604020202020204" pitchFamily="34" charset="0"/>
              </a:rPr>
              <a:t>).</a:t>
            </a:r>
          </a:p>
          <a:p>
            <a:pPr marL="1200150" lvl="1" indent="-742950">
              <a:buFont typeface="+mj-lt"/>
              <a:buAutoNum type="arabicPeriod" startAt="4"/>
            </a:pPr>
            <a:r>
              <a:rPr lang="en-US" sz="3600" b="1" i="1" dirty="0" smtClean="0">
                <a:latin typeface="Arial" panose="020B0604020202020204" pitchFamily="34" charset="0"/>
                <a:cs typeface="Arial" panose="020B0604020202020204" pitchFamily="34" charset="0"/>
              </a:rPr>
              <a:t>Sequencing</a:t>
            </a:r>
            <a:r>
              <a:rPr lang="en-US" sz="3600" dirty="0" smtClean="0">
                <a:latin typeface="Arial" panose="020B0604020202020204" pitchFamily="34" charset="0"/>
                <a:cs typeface="Arial" panose="020B0604020202020204" pitchFamily="34" charset="0"/>
              </a:rPr>
              <a:t> table outlines the logical </a:t>
            </a:r>
            <a:r>
              <a:rPr lang="en-US" sz="3600" dirty="0">
                <a:latin typeface="Arial" panose="020B0604020202020204" pitchFamily="34" charset="0"/>
                <a:cs typeface="Arial" panose="020B0604020202020204" pitchFamily="34" charset="0"/>
              </a:rPr>
              <a:t>transaction sequencing for application of edit 063.</a:t>
            </a:r>
          </a:p>
        </p:txBody>
      </p:sp>
      <p:sp>
        <p:nvSpPr>
          <p:cNvPr id="4" name="Slide Number Placeholder 3"/>
          <p:cNvSpPr>
            <a:spLocks noGrp="1"/>
          </p:cNvSpPr>
          <p:nvPr>
            <p:ph type="sldNum" sz="quarter" idx="12"/>
          </p:nvPr>
        </p:nvSpPr>
        <p:spPr/>
        <p:txBody>
          <a:bodyPr/>
          <a:lstStyle/>
          <a:p>
            <a:fld id="{49565A35-BF1F-4345-B456-4D29F1280597}" type="slidenum">
              <a:rPr lang="en-US" smtClean="0"/>
              <a:pPr/>
              <a:t>54</a:t>
            </a:fld>
            <a:endParaRPr lang="en-US"/>
          </a:p>
        </p:txBody>
      </p:sp>
    </p:spTree>
    <p:extLst>
      <p:ext uri="{BB962C8B-B14F-4D97-AF65-F5344CB8AC3E}">
        <p14:creationId xmlns:p14="http://schemas.microsoft.com/office/powerpoint/2010/main" val="3577169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Acknowledgement Report</a:t>
            </a:r>
            <a:endParaRPr lang="en-US" dirty="0"/>
          </a:p>
        </p:txBody>
      </p:sp>
      <p:sp>
        <p:nvSpPr>
          <p:cNvPr id="3" name="Content Placeholder 2"/>
          <p:cNvSpPr>
            <a:spLocks noGrp="1"/>
          </p:cNvSpPr>
          <p:nvPr>
            <p:ph idx="1"/>
          </p:nvPr>
        </p:nvSpPr>
        <p:spPr/>
        <p:txBody>
          <a:bodyPr>
            <a:normAutofit/>
          </a:bodyPr>
          <a:lstStyle/>
          <a:p>
            <a:pPr marL="137160" indent="0">
              <a:buNone/>
            </a:pPr>
            <a:r>
              <a:rPr lang="en-US" sz="4400" u="sng" dirty="0" smtClean="0"/>
              <a:t>The </a:t>
            </a:r>
            <a:r>
              <a:rPr lang="en-US" sz="4400" u="sng" dirty="0"/>
              <a:t>Acknowledgment </a:t>
            </a:r>
            <a:r>
              <a:rPr lang="en-US" sz="4400" u="sng" dirty="0" smtClean="0"/>
              <a:t>Report (AKC)</a:t>
            </a:r>
            <a:r>
              <a:rPr lang="en-US" sz="4400" dirty="0" smtClean="0"/>
              <a:t> </a:t>
            </a:r>
            <a:r>
              <a:rPr lang="en-US" sz="4400" dirty="0"/>
              <a:t>conveys </a:t>
            </a:r>
            <a:r>
              <a:rPr lang="en-US" sz="4400" dirty="0" smtClean="0"/>
              <a:t>the status of the transaction </a:t>
            </a:r>
            <a:r>
              <a:rPr lang="en-US" sz="4400" dirty="0"/>
              <a:t>to the </a:t>
            </a:r>
            <a:r>
              <a:rPr lang="en-US" sz="4400" dirty="0" smtClean="0"/>
              <a:t>sender along with applicable error messages for specific data elements.</a:t>
            </a:r>
          </a:p>
          <a:p>
            <a:pPr lvl="1"/>
            <a:r>
              <a:rPr lang="en-US" sz="3200" dirty="0" smtClean="0"/>
              <a:t>Reminder: the sender may or may not be the claim administrator.</a:t>
            </a:r>
            <a:endParaRPr lang="en-US" sz="3200" dirty="0"/>
          </a:p>
          <a:p>
            <a:endParaRPr lang="en-US" sz="5100" dirty="0" smtClean="0"/>
          </a:p>
        </p:txBody>
      </p:sp>
      <p:sp>
        <p:nvSpPr>
          <p:cNvPr id="4" name="Slide Number Placeholder 3"/>
          <p:cNvSpPr>
            <a:spLocks noGrp="1"/>
          </p:cNvSpPr>
          <p:nvPr>
            <p:ph type="sldNum" sz="quarter" idx="12"/>
          </p:nvPr>
        </p:nvSpPr>
        <p:spPr/>
        <p:txBody>
          <a:bodyPr/>
          <a:lstStyle/>
          <a:p>
            <a:fld id="{49565A35-BF1F-4345-B456-4D29F1280597}" type="slidenum">
              <a:rPr lang="en-US" smtClean="0"/>
              <a:pPr/>
              <a:t>55</a:t>
            </a:fld>
            <a:endParaRPr lang="en-US"/>
          </a:p>
        </p:txBody>
      </p:sp>
    </p:spTree>
    <p:extLst>
      <p:ext uri="{BB962C8B-B14F-4D97-AF65-F5344CB8AC3E}">
        <p14:creationId xmlns:p14="http://schemas.microsoft.com/office/powerpoint/2010/main" val="3263026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Acknowledgement Report</a:t>
            </a:r>
            <a:endParaRPr lang="en-US" dirty="0"/>
          </a:p>
        </p:txBody>
      </p:sp>
      <p:sp>
        <p:nvSpPr>
          <p:cNvPr id="3" name="Content Placeholder 2"/>
          <p:cNvSpPr>
            <a:spLocks noGrp="1"/>
          </p:cNvSpPr>
          <p:nvPr>
            <p:ph idx="1"/>
          </p:nvPr>
        </p:nvSpPr>
        <p:spPr/>
        <p:txBody>
          <a:bodyPr>
            <a:normAutofit fontScale="25000" lnSpcReduction="20000"/>
          </a:bodyPr>
          <a:lstStyle/>
          <a:p>
            <a:pPr marL="137160" indent="0">
              <a:buNone/>
            </a:pPr>
            <a:r>
              <a:rPr lang="en-US" sz="13600" dirty="0" smtClean="0"/>
              <a:t>When the rule is adopted, </a:t>
            </a:r>
            <a:r>
              <a:rPr lang="en-US" sz="13600" dirty="0"/>
              <a:t>transactions </a:t>
            </a:r>
            <a:r>
              <a:rPr lang="en-US" sz="13600" dirty="0" smtClean="0"/>
              <a:t>will be either </a:t>
            </a:r>
            <a:r>
              <a:rPr lang="en-US" sz="13600" dirty="0"/>
              <a:t>accepted (TA) or rejected (TR</a:t>
            </a:r>
            <a:r>
              <a:rPr lang="en-US" sz="13600" dirty="0" smtClean="0"/>
              <a:t>), however, even accepted transactions may require action by the claim administrator based on any business </a:t>
            </a:r>
            <a:r>
              <a:rPr lang="en-US" sz="13600" dirty="0"/>
              <a:t>issues found </a:t>
            </a:r>
            <a:r>
              <a:rPr lang="en-US" sz="13600" dirty="0" smtClean="0"/>
              <a:t>within the transaction.</a:t>
            </a:r>
          </a:p>
          <a:p>
            <a:pPr lvl="1"/>
            <a:r>
              <a:rPr lang="en-US" sz="13600" dirty="0" smtClean="0"/>
              <a:t>These business issues are listed in the AKC report by data element  along with the edit number and text description of the edit.</a:t>
            </a:r>
            <a:endParaRPr lang="en-US" sz="13600" dirty="0"/>
          </a:p>
          <a:p>
            <a:endParaRPr lang="en-US" sz="5100" dirty="0" smtClean="0"/>
          </a:p>
        </p:txBody>
      </p:sp>
      <p:sp>
        <p:nvSpPr>
          <p:cNvPr id="4" name="Slide Number Placeholder 3"/>
          <p:cNvSpPr>
            <a:spLocks noGrp="1"/>
          </p:cNvSpPr>
          <p:nvPr>
            <p:ph type="sldNum" sz="quarter" idx="12"/>
          </p:nvPr>
        </p:nvSpPr>
        <p:spPr/>
        <p:txBody>
          <a:bodyPr/>
          <a:lstStyle/>
          <a:p>
            <a:fld id="{49565A35-BF1F-4345-B456-4D29F1280597}" type="slidenum">
              <a:rPr lang="en-US" smtClean="0"/>
              <a:pPr/>
              <a:t>56</a:t>
            </a:fld>
            <a:endParaRPr lang="en-US"/>
          </a:p>
        </p:txBody>
      </p:sp>
    </p:spTree>
    <p:extLst>
      <p:ext uri="{BB962C8B-B14F-4D97-AF65-F5344CB8AC3E}">
        <p14:creationId xmlns:p14="http://schemas.microsoft.com/office/powerpoint/2010/main" val="1746577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Acknowledgement Report </a:t>
            </a:r>
            <a:br>
              <a:rPr lang="en-US" dirty="0" smtClean="0"/>
            </a:br>
            <a:r>
              <a:rPr lang="en-US" dirty="0" smtClean="0"/>
              <a:t>True or False</a:t>
            </a:r>
            <a:endParaRPr lang="en-US" dirty="0"/>
          </a:p>
        </p:txBody>
      </p:sp>
      <p:sp>
        <p:nvSpPr>
          <p:cNvPr id="3" name="Content Placeholder 2"/>
          <p:cNvSpPr>
            <a:spLocks noGrp="1"/>
          </p:cNvSpPr>
          <p:nvPr>
            <p:ph idx="1"/>
          </p:nvPr>
        </p:nvSpPr>
        <p:spPr>
          <a:xfrm>
            <a:off x="457200" y="1752600"/>
            <a:ext cx="8229600" cy="4525963"/>
          </a:xfrm>
        </p:spPr>
        <p:txBody>
          <a:bodyPr>
            <a:normAutofit/>
          </a:bodyPr>
          <a:lstStyle/>
          <a:p>
            <a:r>
              <a:rPr lang="en-US" sz="4000" dirty="0" smtClean="0"/>
              <a:t>The Edit Matrix Table and Acknowledgement Report         are for the “techies”?</a:t>
            </a:r>
          </a:p>
          <a:p>
            <a:endParaRPr lang="en-US" sz="800" dirty="0"/>
          </a:p>
          <a:p>
            <a:r>
              <a:rPr lang="en-US" sz="4000" dirty="0" smtClean="0"/>
              <a:t>As long as a transaction is accepted, that is all I need          to care about?</a:t>
            </a:r>
          </a:p>
          <a:p>
            <a:pPr marL="0" indent="0">
              <a:buNone/>
            </a:pPr>
            <a:endParaRPr lang="en-US" sz="2000" dirty="0"/>
          </a:p>
          <a:p>
            <a:pPr marL="0" indent="0">
              <a:buNone/>
            </a:pPr>
            <a:endParaRPr lang="en-US" sz="2000" dirty="0"/>
          </a:p>
          <a:p>
            <a:endParaRPr lang="en-US" sz="5100" dirty="0" smtClean="0"/>
          </a:p>
        </p:txBody>
      </p:sp>
      <p:sp>
        <p:nvSpPr>
          <p:cNvPr id="4" name="Slide Number Placeholder 3"/>
          <p:cNvSpPr>
            <a:spLocks noGrp="1"/>
          </p:cNvSpPr>
          <p:nvPr>
            <p:ph type="sldNum" sz="quarter" idx="12"/>
          </p:nvPr>
        </p:nvSpPr>
        <p:spPr/>
        <p:txBody>
          <a:bodyPr/>
          <a:lstStyle/>
          <a:p>
            <a:fld id="{49565A35-BF1F-4345-B456-4D29F1280597}" type="slidenum">
              <a:rPr lang="en-US" smtClean="0"/>
              <a:pPr/>
              <a:t>57</a:t>
            </a:fld>
            <a:endParaRPr lang="en-US"/>
          </a:p>
        </p:txBody>
      </p:sp>
    </p:spTree>
    <p:extLst>
      <p:ext uri="{BB962C8B-B14F-4D97-AF65-F5344CB8AC3E}">
        <p14:creationId xmlns:p14="http://schemas.microsoft.com/office/powerpoint/2010/main" val="3629626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EDI and Claims Handling</a:t>
            </a:r>
            <a:endParaRPr lang="en-US" dirty="0"/>
          </a:p>
        </p:txBody>
      </p:sp>
      <p:sp>
        <p:nvSpPr>
          <p:cNvPr id="4" name="Subtitle 3"/>
          <p:cNvSpPr>
            <a:spLocks noGrp="1"/>
          </p:cNvSpPr>
          <p:nvPr>
            <p:ph type="subTitle" idx="1"/>
          </p:nvPr>
        </p:nvSpPr>
        <p:spPr/>
        <p:txBody>
          <a:bodyPr/>
          <a:lstStyle/>
          <a:p>
            <a:r>
              <a:rPr lang="en-US" dirty="0" smtClean="0"/>
              <a:t>A Brave New World</a:t>
            </a:r>
            <a:endParaRPr lang="en-US" dirty="0"/>
          </a:p>
        </p:txBody>
      </p:sp>
    </p:spTree>
    <p:extLst>
      <p:ext uri="{BB962C8B-B14F-4D97-AF65-F5344CB8AC3E}">
        <p14:creationId xmlns:p14="http://schemas.microsoft.com/office/powerpoint/2010/main" val="34699805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p:txBody>
          <a:bodyPr>
            <a:normAutofit/>
          </a:bodyPr>
          <a:lstStyle/>
          <a:p>
            <a:pPr lvl="1"/>
            <a:endParaRPr lang="en-US" sz="2400" b="1" dirty="0" smtClean="0"/>
          </a:p>
          <a:p>
            <a:pPr lvl="1"/>
            <a:endParaRPr lang="en-US" sz="4700" dirty="0" smtClean="0"/>
          </a:p>
        </p:txBody>
      </p:sp>
      <p:grpSp>
        <p:nvGrpSpPr>
          <p:cNvPr id="4" name="Group 3"/>
          <p:cNvGrpSpPr/>
          <p:nvPr/>
        </p:nvGrpSpPr>
        <p:grpSpPr>
          <a:xfrm>
            <a:off x="1066800" y="457200"/>
            <a:ext cx="7086600" cy="5943599"/>
            <a:chOff x="1905000" y="76200"/>
            <a:chExt cx="5334000" cy="6629400"/>
          </a:xfrm>
        </p:grpSpPr>
        <p:grpSp>
          <p:nvGrpSpPr>
            <p:cNvPr id="5" name="Group 10"/>
            <p:cNvGrpSpPr>
              <a:grpSpLocks/>
            </p:cNvGrpSpPr>
            <p:nvPr/>
          </p:nvGrpSpPr>
          <p:grpSpPr bwMode="auto">
            <a:xfrm>
              <a:off x="1905000" y="76200"/>
              <a:ext cx="5334000" cy="3276600"/>
              <a:chOff x="1904998" y="381001"/>
              <a:chExt cx="5334001" cy="3276604"/>
            </a:xfrm>
          </p:grpSpPr>
          <p:sp>
            <p:nvSpPr>
              <p:cNvPr id="9" name="Freeform 3"/>
              <p:cNvSpPr>
                <a:spLocks/>
              </p:cNvSpPr>
              <p:nvPr/>
            </p:nvSpPr>
            <p:spPr bwMode="auto">
              <a:xfrm rot="5400000">
                <a:off x="2933697" y="-647698"/>
                <a:ext cx="3276604" cy="5334001"/>
              </a:xfrm>
              <a:custGeom>
                <a:avLst/>
                <a:gdLst/>
                <a:ahLst/>
                <a:cxnLst>
                  <a:cxn ang="0">
                    <a:pos x="766" y="102"/>
                  </a:cxn>
                  <a:cxn ang="0">
                    <a:pos x="680" y="153"/>
                  </a:cxn>
                  <a:cxn ang="0">
                    <a:pos x="680" y="0"/>
                  </a:cxn>
                  <a:cxn ang="0">
                    <a:pos x="34" y="470"/>
                  </a:cxn>
                  <a:cxn ang="0">
                    <a:pos x="0" y="680"/>
                  </a:cxn>
                  <a:cxn ang="0">
                    <a:pos x="280" y="1231"/>
                  </a:cxn>
                  <a:cxn ang="0">
                    <a:pos x="680" y="1361"/>
                  </a:cxn>
                  <a:cxn ang="0">
                    <a:pos x="680" y="1208"/>
                  </a:cxn>
                  <a:cxn ang="0">
                    <a:pos x="594" y="1259"/>
                  </a:cxn>
                  <a:cxn ang="0">
                    <a:pos x="492" y="1146"/>
                  </a:cxn>
                  <a:cxn ang="0">
                    <a:pos x="594" y="1034"/>
                  </a:cxn>
                  <a:cxn ang="0">
                    <a:pos x="680" y="1085"/>
                  </a:cxn>
                  <a:cxn ang="0">
                    <a:pos x="680" y="941"/>
                  </a:cxn>
                  <a:cxn ang="0">
                    <a:pos x="527" y="891"/>
                  </a:cxn>
                  <a:cxn ang="0">
                    <a:pos x="420" y="680"/>
                  </a:cxn>
                  <a:cxn ang="0">
                    <a:pos x="433" y="600"/>
                  </a:cxn>
                  <a:cxn ang="0">
                    <a:pos x="680" y="420"/>
                  </a:cxn>
                  <a:cxn ang="0">
                    <a:pos x="680" y="276"/>
                  </a:cxn>
                  <a:cxn ang="0">
                    <a:pos x="766" y="327"/>
                  </a:cxn>
                  <a:cxn ang="0">
                    <a:pos x="869" y="215"/>
                  </a:cxn>
                  <a:cxn ang="0">
                    <a:pos x="766" y="102"/>
                  </a:cxn>
                </a:cxnLst>
                <a:rect l="0" t="0" r="r" b="b"/>
                <a:pathLst>
                  <a:path w="869" h="1361">
                    <a:moveTo>
                      <a:pt x="766" y="102"/>
                    </a:moveTo>
                    <a:cubicBezTo>
                      <a:pt x="730" y="102"/>
                      <a:pt x="699" y="122"/>
                      <a:pt x="680" y="153"/>
                    </a:cubicBezTo>
                    <a:cubicBezTo>
                      <a:pt x="680" y="0"/>
                      <a:pt x="680" y="0"/>
                      <a:pt x="680" y="0"/>
                    </a:cubicBezTo>
                    <a:cubicBezTo>
                      <a:pt x="378" y="0"/>
                      <a:pt x="122" y="197"/>
                      <a:pt x="34" y="470"/>
                    </a:cubicBezTo>
                    <a:cubicBezTo>
                      <a:pt x="12" y="536"/>
                      <a:pt x="0" y="607"/>
                      <a:pt x="0" y="680"/>
                    </a:cubicBezTo>
                    <a:cubicBezTo>
                      <a:pt x="0" y="907"/>
                      <a:pt x="111" y="1107"/>
                      <a:pt x="280" y="1231"/>
                    </a:cubicBezTo>
                    <a:cubicBezTo>
                      <a:pt x="393" y="1312"/>
                      <a:pt x="531" y="1361"/>
                      <a:pt x="680" y="1361"/>
                    </a:cubicBezTo>
                    <a:cubicBezTo>
                      <a:pt x="680" y="1208"/>
                      <a:pt x="680" y="1208"/>
                      <a:pt x="680" y="1208"/>
                    </a:cubicBezTo>
                    <a:cubicBezTo>
                      <a:pt x="662" y="1238"/>
                      <a:pt x="630" y="1259"/>
                      <a:pt x="594" y="1259"/>
                    </a:cubicBezTo>
                    <a:cubicBezTo>
                      <a:pt x="538" y="1259"/>
                      <a:pt x="492" y="1208"/>
                      <a:pt x="492" y="1146"/>
                    </a:cubicBezTo>
                    <a:cubicBezTo>
                      <a:pt x="492" y="1084"/>
                      <a:pt x="538" y="1034"/>
                      <a:pt x="594" y="1034"/>
                    </a:cubicBezTo>
                    <a:cubicBezTo>
                      <a:pt x="630" y="1034"/>
                      <a:pt x="662" y="1054"/>
                      <a:pt x="680" y="1085"/>
                    </a:cubicBezTo>
                    <a:cubicBezTo>
                      <a:pt x="680" y="941"/>
                      <a:pt x="680" y="941"/>
                      <a:pt x="680" y="941"/>
                    </a:cubicBezTo>
                    <a:cubicBezTo>
                      <a:pt x="623" y="941"/>
                      <a:pt x="570" y="922"/>
                      <a:pt x="527" y="891"/>
                    </a:cubicBezTo>
                    <a:cubicBezTo>
                      <a:pt x="462" y="844"/>
                      <a:pt x="420" y="767"/>
                      <a:pt x="420" y="680"/>
                    </a:cubicBezTo>
                    <a:cubicBezTo>
                      <a:pt x="420" y="652"/>
                      <a:pt x="425" y="625"/>
                      <a:pt x="433" y="600"/>
                    </a:cubicBezTo>
                    <a:cubicBezTo>
                      <a:pt x="467" y="496"/>
                      <a:pt x="565" y="420"/>
                      <a:pt x="680" y="420"/>
                    </a:cubicBezTo>
                    <a:cubicBezTo>
                      <a:pt x="680" y="276"/>
                      <a:pt x="680" y="276"/>
                      <a:pt x="680" y="276"/>
                    </a:cubicBezTo>
                    <a:cubicBezTo>
                      <a:pt x="699" y="307"/>
                      <a:pt x="730" y="327"/>
                      <a:pt x="766" y="327"/>
                    </a:cubicBezTo>
                    <a:cubicBezTo>
                      <a:pt x="823" y="327"/>
                      <a:pt x="869" y="277"/>
                      <a:pt x="869" y="215"/>
                    </a:cubicBezTo>
                    <a:cubicBezTo>
                      <a:pt x="869" y="153"/>
                      <a:pt x="823" y="102"/>
                      <a:pt x="766" y="102"/>
                    </a:cubicBezTo>
                    <a:close/>
                  </a:path>
                </a:pathLst>
              </a:custGeom>
              <a:solidFill>
                <a:schemeClr val="accent1">
                  <a:lumMod val="40000"/>
                  <a:lumOff val="60000"/>
                </a:schemeClr>
              </a:solidFill>
              <a:ln w="12700" cmpd="sng">
                <a:solidFill>
                  <a:srgbClr val="000000"/>
                </a:solidFill>
                <a:round/>
                <a:headEnd/>
                <a:tailEnd/>
              </a:ln>
              <a:scene3d>
                <a:camera prst="orthographicFront"/>
                <a:lightRig rig="threePt" dir="t"/>
              </a:scene3d>
              <a:sp3d extrusionH="76200" contourW="12700" prstMaterial="metal">
                <a:bevelT prst="angle"/>
                <a:extrusionClr>
                  <a:schemeClr val="accent1">
                    <a:lumMod val="75000"/>
                  </a:schemeClr>
                </a:extrusionClr>
                <a:contourClr>
                  <a:schemeClr val="accent1">
                    <a:lumMod val="50000"/>
                  </a:schemeClr>
                </a:contourClr>
              </a:sp3d>
            </p:spPr>
            <p:txBody>
              <a:bodyPr/>
              <a:lstStyle/>
              <a:p>
                <a:pPr>
                  <a:defRPr/>
                </a:pPr>
                <a:endParaRPr lang="en-US" dirty="0"/>
              </a:p>
            </p:txBody>
          </p:sp>
          <p:sp>
            <p:nvSpPr>
              <p:cNvPr id="10" name="TextBox 9"/>
              <p:cNvSpPr txBox="1"/>
              <p:nvPr/>
            </p:nvSpPr>
            <p:spPr>
              <a:xfrm>
                <a:off x="3109451" y="413378"/>
                <a:ext cx="2925097" cy="1613462"/>
              </a:xfrm>
              <a:prstGeom prst="rect">
                <a:avLst/>
              </a:prstGeom>
              <a:noFill/>
            </p:spPr>
            <p:txBody>
              <a:bodyPr wrap="square">
                <a:spAutoFit/>
              </a:bodyPr>
              <a:lstStyle/>
              <a:p>
                <a:pPr algn="ctr">
                  <a:defRPr/>
                </a:pPr>
                <a:r>
                  <a:rPr lang="en-US" sz="4400" dirty="0" smtClean="0">
                    <a:latin typeface="+mj-lt"/>
                  </a:rPr>
                  <a:t>Claim Adjusting</a:t>
                </a:r>
                <a:endParaRPr lang="en-US" sz="4400" dirty="0">
                  <a:latin typeface="+mj-lt"/>
                </a:endParaRPr>
              </a:p>
            </p:txBody>
          </p:sp>
        </p:grpSp>
        <p:grpSp>
          <p:nvGrpSpPr>
            <p:cNvPr id="6" name="Group 9"/>
            <p:cNvGrpSpPr>
              <a:grpSpLocks/>
            </p:cNvGrpSpPr>
            <p:nvPr/>
          </p:nvGrpSpPr>
          <p:grpSpPr bwMode="auto">
            <a:xfrm>
              <a:off x="1905000" y="3429000"/>
              <a:ext cx="5334000" cy="3276600"/>
              <a:chOff x="1904999" y="2209802"/>
              <a:chExt cx="5333999" cy="3276602"/>
            </a:xfrm>
          </p:grpSpPr>
          <p:sp>
            <p:nvSpPr>
              <p:cNvPr id="7" name="Freeform 3"/>
              <p:cNvSpPr>
                <a:spLocks/>
              </p:cNvSpPr>
              <p:nvPr/>
            </p:nvSpPr>
            <p:spPr bwMode="auto">
              <a:xfrm rot="16200000">
                <a:off x="2933698" y="1181103"/>
                <a:ext cx="3276602" cy="5333999"/>
              </a:xfrm>
              <a:custGeom>
                <a:avLst/>
                <a:gdLst/>
                <a:ahLst/>
                <a:cxnLst>
                  <a:cxn ang="0">
                    <a:pos x="766" y="102"/>
                  </a:cxn>
                  <a:cxn ang="0">
                    <a:pos x="680" y="153"/>
                  </a:cxn>
                  <a:cxn ang="0">
                    <a:pos x="680" y="0"/>
                  </a:cxn>
                  <a:cxn ang="0">
                    <a:pos x="34" y="470"/>
                  </a:cxn>
                  <a:cxn ang="0">
                    <a:pos x="0" y="680"/>
                  </a:cxn>
                  <a:cxn ang="0">
                    <a:pos x="280" y="1231"/>
                  </a:cxn>
                  <a:cxn ang="0">
                    <a:pos x="680" y="1361"/>
                  </a:cxn>
                  <a:cxn ang="0">
                    <a:pos x="680" y="1208"/>
                  </a:cxn>
                  <a:cxn ang="0">
                    <a:pos x="594" y="1259"/>
                  </a:cxn>
                  <a:cxn ang="0">
                    <a:pos x="492" y="1146"/>
                  </a:cxn>
                  <a:cxn ang="0">
                    <a:pos x="594" y="1034"/>
                  </a:cxn>
                  <a:cxn ang="0">
                    <a:pos x="680" y="1085"/>
                  </a:cxn>
                  <a:cxn ang="0">
                    <a:pos x="680" y="941"/>
                  </a:cxn>
                  <a:cxn ang="0">
                    <a:pos x="527" y="891"/>
                  </a:cxn>
                  <a:cxn ang="0">
                    <a:pos x="420" y="680"/>
                  </a:cxn>
                  <a:cxn ang="0">
                    <a:pos x="433" y="600"/>
                  </a:cxn>
                  <a:cxn ang="0">
                    <a:pos x="680" y="420"/>
                  </a:cxn>
                  <a:cxn ang="0">
                    <a:pos x="680" y="276"/>
                  </a:cxn>
                  <a:cxn ang="0">
                    <a:pos x="766" y="327"/>
                  </a:cxn>
                  <a:cxn ang="0">
                    <a:pos x="869" y="215"/>
                  </a:cxn>
                  <a:cxn ang="0">
                    <a:pos x="766" y="102"/>
                  </a:cxn>
                </a:cxnLst>
                <a:rect l="0" t="0" r="r" b="b"/>
                <a:pathLst>
                  <a:path w="869" h="1361">
                    <a:moveTo>
                      <a:pt x="766" y="102"/>
                    </a:moveTo>
                    <a:cubicBezTo>
                      <a:pt x="730" y="102"/>
                      <a:pt x="699" y="122"/>
                      <a:pt x="680" y="153"/>
                    </a:cubicBezTo>
                    <a:cubicBezTo>
                      <a:pt x="680" y="0"/>
                      <a:pt x="680" y="0"/>
                      <a:pt x="680" y="0"/>
                    </a:cubicBezTo>
                    <a:cubicBezTo>
                      <a:pt x="378" y="0"/>
                      <a:pt x="122" y="197"/>
                      <a:pt x="34" y="470"/>
                    </a:cubicBezTo>
                    <a:cubicBezTo>
                      <a:pt x="12" y="536"/>
                      <a:pt x="0" y="607"/>
                      <a:pt x="0" y="680"/>
                    </a:cubicBezTo>
                    <a:cubicBezTo>
                      <a:pt x="0" y="907"/>
                      <a:pt x="111" y="1107"/>
                      <a:pt x="280" y="1231"/>
                    </a:cubicBezTo>
                    <a:cubicBezTo>
                      <a:pt x="393" y="1312"/>
                      <a:pt x="531" y="1361"/>
                      <a:pt x="680" y="1361"/>
                    </a:cubicBezTo>
                    <a:cubicBezTo>
                      <a:pt x="680" y="1208"/>
                      <a:pt x="680" y="1208"/>
                      <a:pt x="680" y="1208"/>
                    </a:cubicBezTo>
                    <a:cubicBezTo>
                      <a:pt x="662" y="1238"/>
                      <a:pt x="630" y="1259"/>
                      <a:pt x="594" y="1259"/>
                    </a:cubicBezTo>
                    <a:cubicBezTo>
                      <a:pt x="538" y="1259"/>
                      <a:pt x="492" y="1208"/>
                      <a:pt x="492" y="1146"/>
                    </a:cubicBezTo>
                    <a:cubicBezTo>
                      <a:pt x="492" y="1084"/>
                      <a:pt x="538" y="1034"/>
                      <a:pt x="594" y="1034"/>
                    </a:cubicBezTo>
                    <a:cubicBezTo>
                      <a:pt x="630" y="1034"/>
                      <a:pt x="662" y="1054"/>
                      <a:pt x="680" y="1085"/>
                    </a:cubicBezTo>
                    <a:cubicBezTo>
                      <a:pt x="680" y="941"/>
                      <a:pt x="680" y="941"/>
                      <a:pt x="680" y="941"/>
                    </a:cubicBezTo>
                    <a:cubicBezTo>
                      <a:pt x="623" y="941"/>
                      <a:pt x="570" y="922"/>
                      <a:pt x="527" y="891"/>
                    </a:cubicBezTo>
                    <a:cubicBezTo>
                      <a:pt x="462" y="844"/>
                      <a:pt x="420" y="767"/>
                      <a:pt x="420" y="680"/>
                    </a:cubicBezTo>
                    <a:cubicBezTo>
                      <a:pt x="420" y="652"/>
                      <a:pt x="425" y="625"/>
                      <a:pt x="433" y="600"/>
                    </a:cubicBezTo>
                    <a:cubicBezTo>
                      <a:pt x="467" y="496"/>
                      <a:pt x="565" y="420"/>
                      <a:pt x="680" y="420"/>
                    </a:cubicBezTo>
                    <a:cubicBezTo>
                      <a:pt x="680" y="276"/>
                      <a:pt x="680" y="276"/>
                      <a:pt x="680" y="276"/>
                    </a:cubicBezTo>
                    <a:cubicBezTo>
                      <a:pt x="699" y="307"/>
                      <a:pt x="730" y="327"/>
                      <a:pt x="766" y="327"/>
                    </a:cubicBezTo>
                    <a:cubicBezTo>
                      <a:pt x="823" y="327"/>
                      <a:pt x="869" y="277"/>
                      <a:pt x="869" y="215"/>
                    </a:cubicBezTo>
                    <a:cubicBezTo>
                      <a:pt x="869" y="153"/>
                      <a:pt x="823" y="102"/>
                      <a:pt x="766" y="102"/>
                    </a:cubicBezTo>
                    <a:close/>
                  </a:path>
                </a:pathLst>
              </a:custGeom>
              <a:solidFill>
                <a:schemeClr val="accent1">
                  <a:lumMod val="40000"/>
                  <a:lumOff val="60000"/>
                </a:schemeClr>
              </a:solidFill>
              <a:ln w="12700" cmpd="sng">
                <a:solidFill>
                  <a:srgbClr val="000000"/>
                </a:solidFill>
                <a:round/>
                <a:headEnd/>
                <a:tailEnd/>
              </a:ln>
              <a:scene3d>
                <a:camera prst="orthographicFront"/>
                <a:lightRig rig="threePt" dir="t"/>
              </a:scene3d>
              <a:sp3d extrusionH="76200" contourW="12700" prstMaterial="metal">
                <a:bevelT prst="angle"/>
                <a:extrusionClr>
                  <a:schemeClr val="accent1">
                    <a:lumMod val="75000"/>
                  </a:schemeClr>
                </a:extrusionClr>
                <a:contourClr>
                  <a:schemeClr val="accent1">
                    <a:lumMod val="50000"/>
                  </a:schemeClr>
                </a:contourClr>
              </a:sp3d>
            </p:spPr>
            <p:txBody>
              <a:bodyPr/>
              <a:lstStyle/>
              <a:p>
                <a:pPr>
                  <a:defRPr/>
                </a:pPr>
                <a:endParaRPr lang="en-US" dirty="0"/>
              </a:p>
            </p:txBody>
          </p:sp>
          <p:sp>
            <p:nvSpPr>
              <p:cNvPr id="8" name="TextBox 7"/>
              <p:cNvSpPr txBox="1"/>
              <p:nvPr/>
            </p:nvSpPr>
            <p:spPr>
              <a:xfrm>
                <a:off x="3267633" y="3848102"/>
                <a:ext cx="2608729" cy="1613461"/>
              </a:xfrm>
              <a:prstGeom prst="rect">
                <a:avLst/>
              </a:prstGeom>
              <a:noFill/>
            </p:spPr>
            <p:txBody>
              <a:bodyPr wrap="square">
                <a:spAutoFit/>
              </a:bodyPr>
              <a:lstStyle/>
              <a:p>
                <a:pPr algn="ctr">
                  <a:defRPr/>
                </a:pPr>
                <a:r>
                  <a:rPr lang="en-US" sz="4400" dirty="0">
                    <a:latin typeface="+mj-lt"/>
                  </a:rPr>
                  <a:t> EDI </a:t>
                </a:r>
                <a:r>
                  <a:rPr lang="en-US" sz="4400" dirty="0" smtClean="0">
                    <a:latin typeface="+mj-lt"/>
                  </a:rPr>
                  <a:t>Reporting</a:t>
                </a:r>
                <a:endParaRPr lang="en-US" sz="4400" dirty="0">
                  <a:latin typeface="+mj-lt"/>
                </a:endParaRPr>
              </a:p>
            </p:txBody>
          </p:sp>
        </p:grpSp>
      </p:grpSp>
    </p:spTree>
    <p:extLst>
      <p:ext uri="{BB962C8B-B14F-4D97-AF65-F5344CB8AC3E}">
        <p14:creationId xmlns:p14="http://schemas.microsoft.com/office/powerpoint/2010/main" val="12916821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Introduction to EDI</a:t>
            </a:r>
            <a:endParaRPr lang="en-US" dirty="0"/>
          </a:p>
        </p:txBody>
      </p:sp>
      <p:sp>
        <p:nvSpPr>
          <p:cNvPr id="4" name="Subtitle 3"/>
          <p:cNvSpPr>
            <a:spLocks noGrp="1"/>
          </p:cNvSpPr>
          <p:nvPr>
            <p:ph type="subTitle" idx="1"/>
          </p:nvPr>
        </p:nvSpPr>
        <p:spPr/>
        <p:txBody>
          <a:bodyPr/>
          <a:lstStyle/>
          <a:p>
            <a:r>
              <a:rPr lang="en-US" dirty="0" smtClean="0"/>
              <a:t>A Brave New World</a:t>
            </a:r>
            <a:endParaRPr lang="en-US" dirty="0"/>
          </a:p>
        </p:txBody>
      </p:sp>
    </p:spTree>
    <p:extLst>
      <p:ext uri="{BB962C8B-B14F-4D97-AF65-F5344CB8AC3E}">
        <p14:creationId xmlns:p14="http://schemas.microsoft.com/office/powerpoint/2010/main" val="2867831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Putting the Puzzle Together</a:t>
            </a:r>
            <a:endParaRPr lang="en-US" dirty="0"/>
          </a:p>
        </p:txBody>
      </p:sp>
      <p:sp>
        <p:nvSpPr>
          <p:cNvPr id="12" name="Content Placeholder 11"/>
          <p:cNvSpPr>
            <a:spLocks noGrp="1"/>
          </p:cNvSpPr>
          <p:nvPr>
            <p:ph idx="1"/>
          </p:nvPr>
        </p:nvSpPr>
        <p:spPr/>
        <p:txBody>
          <a:bodyPr/>
          <a:lstStyle/>
          <a:p>
            <a:r>
              <a:rPr lang="en-US" sz="3600" dirty="0" smtClean="0"/>
              <a:t>Certain claim adjusting functions or business events trigger a reporting requirement to the jurisdiction.</a:t>
            </a:r>
          </a:p>
          <a:p>
            <a:endParaRPr lang="en-US" sz="1000" dirty="0"/>
          </a:p>
          <a:p>
            <a:r>
              <a:rPr lang="en-US" sz="3600" dirty="0" smtClean="0"/>
              <a:t>These triggers are identified on the jurisdiction’s Event Table.</a:t>
            </a:r>
          </a:p>
          <a:p>
            <a:endParaRPr lang="en-US" sz="1000" dirty="0"/>
          </a:p>
          <a:p>
            <a:r>
              <a:rPr lang="en-US" sz="3600" dirty="0" smtClean="0"/>
              <a:t>In many cases, EDI replaces paper reporting.</a:t>
            </a:r>
          </a:p>
          <a:p>
            <a:endParaRPr lang="en-US" dirty="0" smtClean="0"/>
          </a:p>
        </p:txBody>
      </p:sp>
      <p:sp>
        <p:nvSpPr>
          <p:cNvPr id="3" name="Slide Number Placeholder 2"/>
          <p:cNvSpPr>
            <a:spLocks noGrp="1"/>
          </p:cNvSpPr>
          <p:nvPr>
            <p:ph type="sldNum" sz="quarter" idx="12"/>
          </p:nvPr>
        </p:nvSpPr>
        <p:spPr/>
        <p:txBody>
          <a:bodyPr/>
          <a:lstStyle/>
          <a:p>
            <a:fld id="{49565A35-BF1F-4345-B456-4D29F1280597}" type="slidenum">
              <a:rPr lang="en-US" smtClean="0"/>
              <a:pPr/>
              <a:t>60</a:t>
            </a:fld>
            <a:endParaRPr lang="en-US"/>
          </a:p>
        </p:txBody>
      </p:sp>
    </p:spTree>
    <p:extLst>
      <p:ext uri="{BB962C8B-B14F-4D97-AF65-F5344CB8AC3E}">
        <p14:creationId xmlns:p14="http://schemas.microsoft.com/office/powerpoint/2010/main" val="3841601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Putting the Puzzle Together</a:t>
            </a:r>
            <a:endParaRPr lang="en-US" dirty="0"/>
          </a:p>
        </p:txBody>
      </p:sp>
      <p:sp>
        <p:nvSpPr>
          <p:cNvPr id="12" name="Content Placeholder 11"/>
          <p:cNvSpPr>
            <a:spLocks noGrp="1"/>
          </p:cNvSpPr>
          <p:nvPr>
            <p:ph idx="1"/>
          </p:nvPr>
        </p:nvSpPr>
        <p:spPr/>
        <p:txBody>
          <a:bodyPr>
            <a:normAutofit lnSpcReduction="10000"/>
          </a:bodyPr>
          <a:lstStyle/>
          <a:p>
            <a:r>
              <a:rPr lang="en-US" sz="3200" dirty="0" smtClean="0"/>
              <a:t>Many claims management systems will automatically send EDI reports to the jurisdiction based on the jurisdiction’s filing requirements.  In other words, a lot of EDI reporting happens “behind the scenes”.</a:t>
            </a:r>
          </a:p>
          <a:p>
            <a:endParaRPr lang="en-US" sz="900" dirty="0" smtClean="0"/>
          </a:p>
          <a:p>
            <a:r>
              <a:rPr lang="en-US" sz="3200" dirty="0"/>
              <a:t>However, in some cases a paper filing is required BEFORE an EDI transaction can be sent.</a:t>
            </a:r>
          </a:p>
          <a:p>
            <a:endParaRPr lang="en-US" dirty="0" smtClean="0"/>
          </a:p>
        </p:txBody>
      </p:sp>
      <p:sp>
        <p:nvSpPr>
          <p:cNvPr id="3" name="Slide Number Placeholder 2"/>
          <p:cNvSpPr>
            <a:spLocks noGrp="1"/>
          </p:cNvSpPr>
          <p:nvPr>
            <p:ph type="sldNum" sz="quarter" idx="12"/>
          </p:nvPr>
        </p:nvSpPr>
        <p:spPr/>
        <p:txBody>
          <a:bodyPr/>
          <a:lstStyle/>
          <a:p>
            <a:fld id="{49565A35-BF1F-4345-B456-4D29F1280597}" type="slidenum">
              <a:rPr lang="en-US" smtClean="0"/>
              <a:pPr/>
              <a:t>61</a:t>
            </a:fld>
            <a:endParaRPr lang="en-US"/>
          </a:p>
        </p:txBody>
      </p:sp>
    </p:spTree>
    <p:extLst>
      <p:ext uri="{BB962C8B-B14F-4D97-AF65-F5344CB8AC3E}">
        <p14:creationId xmlns:p14="http://schemas.microsoft.com/office/powerpoint/2010/main" val="23221429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Putting the Puzzle Together</a:t>
            </a:r>
            <a:endParaRPr lang="en-US" dirty="0"/>
          </a:p>
        </p:txBody>
      </p:sp>
      <p:sp>
        <p:nvSpPr>
          <p:cNvPr id="12" name="Content Placeholder 11"/>
          <p:cNvSpPr>
            <a:spLocks noGrp="1"/>
          </p:cNvSpPr>
          <p:nvPr>
            <p:ph idx="1"/>
          </p:nvPr>
        </p:nvSpPr>
        <p:spPr/>
        <p:txBody>
          <a:bodyPr>
            <a:noAutofit/>
          </a:bodyPr>
          <a:lstStyle/>
          <a:p>
            <a:pPr marL="137160" indent="0">
              <a:buNone/>
            </a:pPr>
            <a:r>
              <a:rPr lang="en-US" sz="3200" dirty="0" smtClean="0"/>
              <a:t>Paper forms still filed with the Board:</a:t>
            </a:r>
          </a:p>
          <a:p>
            <a:pPr lvl="1"/>
            <a:r>
              <a:rPr lang="en-US" sz="2800" dirty="0">
                <a:hlinkClick r:id="rId2" action="ppaction://hlinkfile"/>
              </a:rPr>
              <a:t>WCB-2</a:t>
            </a:r>
            <a:r>
              <a:rPr lang="en-US" sz="2800" dirty="0"/>
              <a:t> Wage </a:t>
            </a:r>
            <a:r>
              <a:rPr lang="en-US" sz="2800" dirty="0" smtClean="0"/>
              <a:t>Statement</a:t>
            </a:r>
          </a:p>
          <a:p>
            <a:pPr lvl="1"/>
            <a:r>
              <a:rPr lang="en-US" sz="2800" dirty="0">
                <a:hlinkClick r:id="rId3" action="ppaction://hlinkfile"/>
              </a:rPr>
              <a:t>WCB-2A</a:t>
            </a:r>
            <a:r>
              <a:rPr lang="en-US" sz="2800" dirty="0"/>
              <a:t> Schedule of Dependent(s) and Filing Status </a:t>
            </a:r>
            <a:r>
              <a:rPr lang="en-US" sz="2800" dirty="0" smtClean="0"/>
              <a:t>Statement (</a:t>
            </a:r>
            <a:r>
              <a:rPr lang="en-US" sz="2800" dirty="0"/>
              <a:t>pre </a:t>
            </a:r>
            <a:r>
              <a:rPr lang="en-US" sz="2800" dirty="0" smtClean="0"/>
              <a:t>1/1/13 dates of injury)</a:t>
            </a:r>
          </a:p>
          <a:p>
            <a:pPr lvl="1"/>
            <a:r>
              <a:rPr lang="en-US" sz="2800" dirty="0">
                <a:hlinkClick r:id="rId4" action="ppaction://hlinkfile"/>
              </a:rPr>
              <a:t>WCB-2B</a:t>
            </a:r>
            <a:r>
              <a:rPr lang="en-US" sz="2800" dirty="0"/>
              <a:t> Fringe Benefits </a:t>
            </a:r>
            <a:r>
              <a:rPr lang="en-US" sz="2800" dirty="0" smtClean="0"/>
              <a:t>Worksheet</a:t>
            </a:r>
          </a:p>
          <a:p>
            <a:pPr lvl="1"/>
            <a:r>
              <a:rPr lang="en-US" sz="2800" dirty="0" smtClean="0">
                <a:hlinkClick r:id="rId5" action="ppaction://hlinkfile"/>
              </a:rPr>
              <a:t>WCB-4A</a:t>
            </a:r>
            <a:r>
              <a:rPr lang="en-US" sz="2800" dirty="0" smtClean="0"/>
              <a:t> </a:t>
            </a:r>
            <a:r>
              <a:rPr lang="en-US" sz="2800" dirty="0"/>
              <a:t>Consent Between Employer and </a:t>
            </a:r>
            <a:r>
              <a:rPr lang="en-US" sz="2800" dirty="0" smtClean="0"/>
              <a:t>Employee</a:t>
            </a:r>
          </a:p>
          <a:p>
            <a:pPr lvl="1"/>
            <a:r>
              <a:rPr lang="en-US" sz="2800" dirty="0">
                <a:hlinkClick r:id="rId6" action="ppaction://hlinkfile"/>
              </a:rPr>
              <a:t>WCB-7</a:t>
            </a:r>
            <a:r>
              <a:rPr lang="en-US" sz="2800" dirty="0"/>
              <a:t> Certificate Authorizing Release of Unemployment </a:t>
            </a:r>
            <a:r>
              <a:rPr lang="en-US" sz="2800" dirty="0" smtClean="0"/>
              <a:t>Information</a:t>
            </a:r>
          </a:p>
        </p:txBody>
      </p:sp>
      <p:sp>
        <p:nvSpPr>
          <p:cNvPr id="3" name="Slide Number Placeholder 2"/>
          <p:cNvSpPr>
            <a:spLocks noGrp="1"/>
          </p:cNvSpPr>
          <p:nvPr>
            <p:ph type="sldNum" sz="quarter" idx="12"/>
          </p:nvPr>
        </p:nvSpPr>
        <p:spPr/>
        <p:txBody>
          <a:bodyPr/>
          <a:lstStyle/>
          <a:p>
            <a:fld id="{49565A35-BF1F-4345-B456-4D29F1280597}" type="slidenum">
              <a:rPr lang="en-US" smtClean="0"/>
              <a:pPr/>
              <a:t>62</a:t>
            </a:fld>
            <a:endParaRPr lang="en-US"/>
          </a:p>
        </p:txBody>
      </p:sp>
    </p:spTree>
    <p:extLst>
      <p:ext uri="{BB962C8B-B14F-4D97-AF65-F5344CB8AC3E}">
        <p14:creationId xmlns:p14="http://schemas.microsoft.com/office/powerpoint/2010/main" val="3778335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Putting the Puzzle Together</a:t>
            </a:r>
            <a:endParaRPr lang="en-US" dirty="0"/>
          </a:p>
        </p:txBody>
      </p:sp>
      <p:sp>
        <p:nvSpPr>
          <p:cNvPr id="12" name="Content Placeholder 11"/>
          <p:cNvSpPr>
            <a:spLocks noGrp="1"/>
          </p:cNvSpPr>
          <p:nvPr>
            <p:ph idx="1"/>
          </p:nvPr>
        </p:nvSpPr>
        <p:spPr/>
        <p:txBody>
          <a:bodyPr>
            <a:noAutofit/>
          </a:bodyPr>
          <a:lstStyle/>
          <a:p>
            <a:pPr marL="137160" indent="0">
              <a:buNone/>
            </a:pPr>
            <a:r>
              <a:rPr lang="en-US" sz="3200" dirty="0" smtClean="0"/>
              <a:t>Paper forms still filed with the Board:</a:t>
            </a:r>
          </a:p>
          <a:p>
            <a:r>
              <a:rPr lang="en-US" sz="3200" dirty="0">
                <a:hlinkClick r:id="rId2" action="ppaction://hlinkfile"/>
              </a:rPr>
              <a:t>WCB-8</a:t>
            </a:r>
            <a:r>
              <a:rPr lang="en-US" sz="3200" dirty="0"/>
              <a:t> Certificate of Discontinuance or Reduction of Compensation Pursuant to 39-A M.R.S.A. §205(9)(B)(1</a:t>
            </a:r>
            <a:r>
              <a:rPr lang="en-US" sz="3200" dirty="0" smtClean="0"/>
              <a:t>)</a:t>
            </a:r>
          </a:p>
          <a:p>
            <a:r>
              <a:rPr lang="en-US" sz="3200" dirty="0">
                <a:hlinkClick r:id="rId3" action="ppaction://hlinkfile"/>
              </a:rPr>
              <a:t>WCB-10</a:t>
            </a:r>
            <a:r>
              <a:rPr lang="en-US" sz="3200" dirty="0"/>
              <a:t> Lump Sum </a:t>
            </a:r>
            <a:r>
              <a:rPr lang="en-US" sz="3200" dirty="0" smtClean="0"/>
              <a:t>Settlement</a:t>
            </a:r>
          </a:p>
          <a:p>
            <a:r>
              <a:rPr lang="en-US" sz="3200" dirty="0">
                <a:hlinkClick r:id="rId4" action="ppaction://hlinkfile"/>
              </a:rPr>
              <a:t>WCB-231A</a:t>
            </a:r>
            <a:r>
              <a:rPr lang="en-US" sz="3200" dirty="0"/>
              <a:t> Employee's Return to Work Report Pursuant to 39-A M.R.S.A. §205(9)(B</a:t>
            </a:r>
            <a:r>
              <a:rPr lang="en-US" sz="3200" dirty="0" smtClean="0"/>
              <a:t>)</a:t>
            </a:r>
          </a:p>
        </p:txBody>
      </p:sp>
      <p:sp>
        <p:nvSpPr>
          <p:cNvPr id="3" name="Slide Number Placeholder 2"/>
          <p:cNvSpPr>
            <a:spLocks noGrp="1"/>
          </p:cNvSpPr>
          <p:nvPr>
            <p:ph type="sldNum" sz="quarter" idx="12"/>
          </p:nvPr>
        </p:nvSpPr>
        <p:spPr/>
        <p:txBody>
          <a:bodyPr/>
          <a:lstStyle/>
          <a:p>
            <a:fld id="{49565A35-BF1F-4345-B456-4D29F1280597}" type="slidenum">
              <a:rPr lang="en-US" smtClean="0"/>
              <a:pPr/>
              <a:t>63</a:t>
            </a:fld>
            <a:endParaRPr lang="en-US"/>
          </a:p>
        </p:txBody>
      </p:sp>
    </p:spTree>
    <p:extLst>
      <p:ext uri="{BB962C8B-B14F-4D97-AF65-F5344CB8AC3E}">
        <p14:creationId xmlns:p14="http://schemas.microsoft.com/office/powerpoint/2010/main" val="29270155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Putting the Puzzle Together</a:t>
            </a:r>
            <a:endParaRPr lang="en-US" dirty="0"/>
          </a:p>
        </p:txBody>
      </p:sp>
      <p:sp>
        <p:nvSpPr>
          <p:cNvPr id="12" name="Content Placeholder 11"/>
          <p:cNvSpPr>
            <a:spLocks noGrp="1"/>
          </p:cNvSpPr>
          <p:nvPr>
            <p:ph idx="1"/>
          </p:nvPr>
        </p:nvSpPr>
        <p:spPr/>
        <p:txBody>
          <a:bodyPr>
            <a:noAutofit/>
          </a:bodyPr>
          <a:lstStyle/>
          <a:p>
            <a:pPr marL="137160" indent="0">
              <a:buNone/>
            </a:pPr>
            <a:r>
              <a:rPr lang="en-US" sz="3200" dirty="0" smtClean="0"/>
              <a:t>Paper forms that must be filed with the Board before the claim adjusting activity/report trigger:</a:t>
            </a:r>
          </a:p>
          <a:p>
            <a:pPr marL="342900" lvl="1" indent="-342900">
              <a:buFont typeface="Arial" pitchFamily="34" charset="0"/>
              <a:buChar char="•"/>
            </a:pPr>
            <a:r>
              <a:rPr lang="en-US" sz="3600" dirty="0">
                <a:hlinkClick r:id="rId2" action="ppaction://hlinkfile"/>
              </a:rPr>
              <a:t>WCB-4A</a:t>
            </a:r>
            <a:r>
              <a:rPr lang="en-US" sz="3600" dirty="0"/>
              <a:t> Consent Between Employer and Employee</a:t>
            </a:r>
          </a:p>
          <a:p>
            <a:r>
              <a:rPr lang="en-US" sz="3200" dirty="0" smtClean="0">
                <a:hlinkClick r:id="rId3" action="ppaction://hlinkfile"/>
              </a:rPr>
              <a:t>WCB-8</a:t>
            </a:r>
            <a:r>
              <a:rPr lang="en-US" sz="3200" dirty="0" smtClean="0"/>
              <a:t> </a:t>
            </a:r>
            <a:r>
              <a:rPr lang="en-US" sz="3200" dirty="0"/>
              <a:t>Certificate of Discontinuance or Reduction of Compensation Pursuant to 39-A M.R.S.A. §205(9)(B)(1</a:t>
            </a:r>
            <a:r>
              <a:rPr lang="en-US" sz="3200" dirty="0" smtClean="0"/>
              <a:t>)</a:t>
            </a:r>
          </a:p>
          <a:p>
            <a:r>
              <a:rPr lang="en-US" sz="3200" dirty="0">
                <a:hlinkClick r:id="rId4" action="ppaction://hlinkfile"/>
              </a:rPr>
              <a:t>WCB-10</a:t>
            </a:r>
            <a:r>
              <a:rPr lang="en-US" sz="3200" dirty="0"/>
              <a:t> Lump Sum </a:t>
            </a:r>
            <a:r>
              <a:rPr lang="en-US" sz="3200" dirty="0" smtClean="0"/>
              <a:t>Settlement</a:t>
            </a:r>
          </a:p>
        </p:txBody>
      </p:sp>
      <p:sp>
        <p:nvSpPr>
          <p:cNvPr id="3" name="Slide Number Placeholder 2"/>
          <p:cNvSpPr>
            <a:spLocks noGrp="1"/>
          </p:cNvSpPr>
          <p:nvPr>
            <p:ph type="sldNum" sz="quarter" idx="12"/>
          </p:nvPr>
        </p:nvSpPr>
        <p:spPr/>
        <p:txBody>
          <a:bodyPr/>
          <a:lstStyle/>
          <a:p>
            <a:fld id="{49565A35-BF1F-4345-B456-4D29F1280597}" type="slidenum">
              <a:rPr lang="en-US" smtClean="0"/>
              <a:pPr/>
              <a:t>64</a:t>
            </a:fld>
            <a:endParaRPr lang="en-US"/>
          </a:p>
        </p:txBody>
      </p:sp>
    </p:spTree>
    <p:extLst>
      <p:ext uri="{BB962C8B-B14F-4D97-AF65-F5344CB8AC3E}">
        <p14:creationId xmlns:p14="http://schemas.microsoft.com/office/powerpoint/2010/main" val="17674332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Consent Between ER and EE</a:t>
            </a:r>
            <a:endParaRPr lang="en-US" dirty="0"/>
          </a:p>
        </p:txBody>
      </p:sp>
      <p:sp>
        <p:nvSpPr>
          <p:cNvPr id="12" name="Content Placeholder 11"/>
          <p:cNvSpPr>
            <a:spLocks noGrp="1"/>
          </p:cNvSpPr>
          <p:nvPr>
            <p:ph idx="1"/>
          </p:nvPr>
        </p:nvSpPr>
        <p:spPr/>
        <p:txBody>
          <a:bodyPr>
            <a:noAutofit/>
          </a:bodyPr>
          <a:lstStyle/>
          <a:p>
            <a:r>
              <a:rPr lang="en-US" sz="3600" dirty="0" smtClean="0"/>
              <a:t>When </a:t>
            </a:r>
            <a:r>
              <a:rPr lang="en-US" sz="3600" dirty="0"/>
              <a:t>there is a voluntary payment of a retroactive closed-end </a:t>
            </a:r>
            <a:r>
              <a:rPr lang="en-US" sz="3600" dirty="0" smtClean="0"/>
              <a:t>period, </a:t>
            </a:r>
            <a:r>
              <a:rPr lang="en-US" sz="3600" dirty="0"/>
              <a:t>change in a benefit </a:t>
            </a:r>
            <a:r>
              <a:rPr lang="en-US" sz="3600" dirty="0" smtClean="0"/>
              <a:t>amount, </a:t>
            </a:r>
            <a:r>
              <a:rPr lang="en-US" sz="3600" dirty="0"/>
              <a:t>change in benefit </a:t>
            </a:r>
            <a:r>
              <a:rPr lang="en-US" sz="3600" dirty="0" smtClean="0"/>
              <a:t>type, </a:t>
            </a:r>
            <a:r>
              <a:rPr lang="en-US" sz="3600" dirty="0"/>
              <a:t>or suspension of benefits </a:t>
            </a:r>
            <a:r>
              <a:rPr lang="en-US" sz="3600" dirty="0" smtClean="0"/>
              <a:t>as </a:t>
            </a:r>
            <a:r>
              <a:rPr lang="en-US" sz="3600" dirty="0"/>
              <a:t>a result of a consent between the employer and employee, the WCB-4A form must be executed and filed in accordance with Board Rules.  </a:t>
            </a:r>
            <a:endParaRPr lang="en-US" sz="1100" dirty="0"/>
          </a:p>
        </p:txBody>
      </p:sp>
      <p:sp>
        <p:nvSpPr>
          <p:cNvPr id="3" name="Slide Number Placeholder 2"/>
          <p:cNvSpPr>
            <a:spLocks noGrp="1"/>
          </p:cNvSpPr>
          <p:nvPr>
            <p:ph type="sldNum" sz="quarter" idx="12"/>
          </p:nvPr>
        </p:nvSpPr>
        <p:spPr/>
        <p:txBody>
          <a:bodyPr/>
          <a:lstStyle/>
          <a:p>
            <a:fld id="{49565A35-BF1F-4345-B456-4D29F1280597}" type="slidenum">
              <a:rPr lang="en-US" smtClean="0"/>
              <a:pPr/>
              <a:t>65</a:t>
            </a:fld>
            <a:endParaRPr lang="en-US"/>
          </a:p>
        </p:txBody>
      </p:sp>
    </p:spTree>
    <p:extLst>
      <p:ext uri="{BB962C8B-B14F-4D97-AF65-F5344CB8AC3E}">
        <p14:creationId xmlns:p14="http://schemas.microsoft.com/office/powerpoint/2010/main" val="31470190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Consent Between ER and EE</a:t>
            </a:r>
            <a:endParaRPr lang="en-US" dirty="0"/>
          </a:p>
        </p:txBody>
      </p:sp>
      <p:sp>
        <p:nvSpPr>
          <p:cNvPr id="12" name="Content Placeholder 11"/>
          <p:cNvSpPr>
            <a:spLocks noGrp="1"/>
          </p:cNvSpPr>
          <p:nvPr>
            <p:ph idx="1"/>
          </p:nvPr>
        </p:nvSpPr>
        <p:spPr/>
        <p:txBody>
          <a:bodyPr>
            <a:normAutofit lnSpcReduction="10000"/>
          </a:bodyPr>
          <a:lstStyle/>
          <a:p>
            <a:pPr marL="137160" indent="0">
              <a:buNone/>
            </a:pPr>
            <a:r>
              <a:rPr lang="en-US" sz="3600" dirty="0" smtClean="0"/>
              <a:t>Payment </a:t>
            </a:r>
            <a:r>
              <a:rPr lang="en-US" sz="3600" dirty="0"/>
              <a:t>is due and the PY, CA, CB, and/or S9 transaction(s) must be filed within 10 calendar days from the date that the form is signed by all the parties.  </a:t>
            </a:r>
            <a:endParaRPr lang="en-US" sz="3600" dirty="0" smtClean="0"/>
          </a:p>
          <a:p>
            <a:pPr lvl="1"/>
            <a:r>
              <a:rPr lang="en-US" sz="3200" u="sng" dirty="0" smtClean="0"/>
              <a:t>Best practice</a:t>
            </a:r>
            <a:r>
              <a:rPr lang="en-US" sz="3200" dirty="0" smtClean="0"/>
              <a:t>: Insurer representative signs the form last </a:t>
            </a:r>
            <a:r>
              <a:rPr lang="en-US" sz="3200" dirty="0"/>
              <a:t>so the insurer knows when the form is </a:t>
            </a:r>
            <a:r>
              <a:rPr lang="en-US" sz="3200" dirty="0" smtClean="0"/>
              <a:t>effective and the payment is due.</a:t>
            </a:r>
          </a:p>
          <a:p>
            <a:pPr lvl="1"/>
            <a:endParaRPr lang="en-US" dirty="0"/>
          </a:p>
          <a:p>
            <a:endParaRPr lang="en-US" dirty="0" smtClean="0"/>
          </a:p>
        </p:txBody>
      </p:sp>
      <p:sp>
        <p:nvSpPr>
          <p:cNvPr id="3" name="Slide Number Placeholder 2"/>
          <p:cNvSpPr>
            <a:spLocks noGrp="1"/>
          </p:cNvSpPr>
          <p:nvPr>
            <p:ph type="sldNum" sz="quarter" idx="12"/>
          </p:nvPr>
        </p:nvSpPr>
        <p:spPr/>
        <p:txBody>
          <a:bodyPr/>
          <a:lstStyle/>
          <a:p>
            <a:fld id="{49565A35-BF1F-4345-B456-4D29F1280597}" type="slidenum">
              <a:rPr lang="en-US" smtClean="0"/>
              <a:pPr/>
              <a:t>66</a:t>
            </a:fld>
            <a:endParaRPr lang="en-US"/>
          </a:p>
        </p:txBody>
      </p:sp>
    </p:spTree>
    <p:extLst>
      <p:ext uri="{BB962C8B-B14F-4D97-AF65-F5344CB8AC3E}">
        <p14:creationId xmlns:p14="http://schemas.microsoft.com/office/powerpoint/2010/main" val="11748012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Certificate of Discontinuance or Reduction</a:t>
            </a:r>
            <a:endParaRPr lang="en-US" dirty="0"/>
          </a:p>
        </p:txBody>
      </p:sp>
      <p:sp>
        <p:nvSpPr>
          <p:cNvPr id="12" name="Content Placeholder 11"/>
          <p:cNvSpPr>
            <a:spLocks noGrp="1"/>
          </p:cNvSpPr>
          <p:nvPr>
            <p:ph idx="1"/>
          </p:nvPr>
        </p:nvSpPr>
        <p:spPr>
          <a:xfrm>
            <a:off x="304800" y="1600200"/>
            <a:ext cx="8229600" cy="4525963"/>
          </a:xfrm>
        </p:spPr>
        <p:txBody>
          <a:bodyPr>
            <a:noAutofit/>
          </a:bodyPr>
          <a:lstStyle/>
          <a:p>
            <a:pPr marL="137160" indent="0">
              <a:buNone/>
            </a:pPr>
            <a:r>
              <a:rPr lang="en-US" b="1" dirty="0"/>
              <a:t>In all circumstances other than the following</a:t>
            </a:r>
            <a:r>
              <a:rPr lang="en-US" dirty="0"/>
              <a:t>, the employee’s benefits may not be reduced or discontinued without 21 days notice  in accordance with Title 39-A, Section 205(9)(A) and Board Rules</a:t>
            </a:r>
            <a:r>
              <a:rPr lang="en-US" dirty="0" smtClean="0"/>
              <a:t>.</a:t>
            </a:r>
            <a:r>
              <a:rPr lang="en-US" b="1" dirty="0"/>
              <a:t> </a:t>
            </a:r>
            <a:endParaRPr lang="en-US" dirty="0"/>
          </a:p>
          <a:p>
            <a:pPr lvl="1"/>
            <a:r>
              <a:rPr lang="en-US" sz="2800" dirty="0"/>
              <a:t>Employee Dies (not as a result of the injury</a:t>
            </a:r>
            <a:r>
              <a:rPr lang="en-US" sz="2800" dirty="0" smtClean="0"/>
              <a:t>)</a:t>
            </a:r>
            <a:endParaRPr lang="en-US" sz="2800" dirty="0"/>
          </a:p>
          <a:p>
            <a:pPr lvl="1"/>
            <a:r>
              <a:rPr lang="en-US" sz="2800" dirty="0" smtClean="0"/>
              <a:t>Board Decision</a:t>
            </a:r>
            <a:endParaRPr lang="en-US" sz="2800" dirty="0"/>
          </a:p>
          <a:p>
            <a:pPr lvl="1"/>
            <a:r>
              <a:rPr lang="en-US" sz="2800" dirty="0" smtClean="0"/>
              <a:t>Statutory </a:t>
            </a:r>
            <a:r>
              <a:rPr lang="en-US" sz="2800" dirty="0"/>
              <a:t>Offset(s</a:t>
            </a:r>
            <a:r>
              <a:rPr lang="en-US" sz="2800" dirty="0" smtClean="0"/>
              <a:t>)</a:t>
            </a:r>
            <a:endParaRPr lang="en-US" sz="2800" dirty="0"/>
          </a:p>
          <a:p>
            <a:pPr lvl="1"/>
            <a:r>
              <a:rPr lang="en-US" sz="2800" dirty="0" smtClean="0"/>
              <a:t>Receipt </a:t>
            </a:r>
            <a:r>
              <a:rPr lang="en-US" sz="2800" dirty="0"/>
              <a:t>of Actual Wages </a:t>
            </a:r>
            <a:endParaRPr lang="en-US" sz="2800" dirty="0" smtClean="0"/>
          </a:p>
          <a:p>
            <a:pPr lvl="1"/>
            <a:r>
              <a:rPr lang="en-US" sz="2800" dirty="0" smtClean="0"/>
              <a:t>Actual </a:t>
            </a:r>
            <a:r>
              <a:rPr lang="en-US" sz="2800" dirty="0"/>
              <a:t>Return to Work (Employer of Injury</a:t>
            </a:r>
            <a:r>
              <a:rPr lang="en-US" sz="2800" dirty="0" smtClean="0"/>
              <a:t>)</a:t>
            </a:r>
          </a:p>
        </p:txBody>
      </p:sp>
      <p:sp>
        <p:nvSpPr>
          <p:cNvPr id="3" name="Slide Number Placeholder 2"/>
          <p:cNvSpPr>
            <a:spLocks noGrp="1"/>
          </p:cNvSpPr>
          <p:nvPr>
            <p:ph type="sldNum" sz="quarter" idx="12"/>
          </p:nvPr>
        </p:nvSpPr>
        <p:spPr/>
        <p:txBody>
          <a:bodyPr/>
          <a:lstStyle/>
          <a:p>
            <a:fld id="{49565A35-BF1F-4345-B456-4D29F1280597}" type="slidenum">
              <a:rPr lang="en-US" smtClean="0"/>
              <a:pPr/>
              <a:t>67</a:t>
            </a:fld>
            <a:endParaRPr lang="en-US"/>
          </a:p>
        </p:txBody>
      </p:sp>
    </p:spTree>
    <p:extLst>
      <p:ext uri="{BB962C8B-B14F-4D97-AF65-F5344CB8AC3E}">
        <p14:creationId xmlns:p14="http://schemas.microsoft.com/office/powerpoint/2010/main" val="41972424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Certificate of Discontinuance or Reduction</a:t>
            </a:r>
            <a:endParaRPr lang="en-US" dirty="0"/>
          </a:p>
        </p:txBody>
      </p:sp>
      <p:sp>
        <p:nvSpPr>
          <p:cNvPr id="12" name="Content Placeholder 11"/>
          <p:cNvSpPr>
            <a:spLocks noGrp="1"/>
          </p:cNvSpPr>
          <p:nvPr>
            <p:ph idx="1"/>
          </p:nvPr>
        </p:nvSpPr>
        <p:spPr>
          <a:xfrm>
            <a:off x="304800" y="1600200"/>
            <a:ext cx="8229600" cy="4525963"/>
          </a:xfrm>
        </p:spPr>
        <p:txBody>
          <a:bodyPr>
            <a:normAutofit/>
          </a:bodyPr>
          <a:lstStyle/>
          <a:p>
            <a:r>
              <a:rPr lang="en-US" dirty="0" smtClean="0"/>
              <a:t>When </a:t>
            </a:r>
            <a:r>
              <a:rPr lang="en-US" dirty="0"/>
              <a:t>there is a change in a benefit amount (CA), change in benefit type (CB), or suspension of benefits (S1-S8) that requires 21 days notice in accordance with Title 39-A, Section 205(9)(A), the WCB-8 form must be completed and filed in accordance with statute and Board Rules prior to the transaction.  Transactions must be received within 14 days of the effective date of the change or discontinuance of benefits.</a:t>
            </a:r>
          </a:p>
          <a:p>
            <a:endParaRPr lang="en-US" dirty="0" smtClean="0"/>
          </a:p>
        </p:txBody>
      </p:sp>
      <p:sp>
        <p:nvSpPr>
          <p:cNvPr id="3" name="Slide Number Placeholder 2"/>
          <p:cNvSpPr>
            <a:spLocks noGrp="1"/>
          </p:cNvSpPr>
          <p:nvPr>
            <p:ph type="sldNum" sz="quarter" idx="12"/>
          </p:nvPr>
        </p:nvSpPr>
        <p:spPr/>
        <p:txBody>
          <a:bodyPr/>
          <a:lstStyle/>
          <a:p>
            <a:fld id="{49565A35-BF1F-4345-B456-4D29F1280597}" type="slidenum">
              <a:rPr lang="en-US" smtClean="0"/>
              <a:pPr/>
              <a:t>68</a:t>
            </a:fld>
            <a:endParaRPr lang="en-US"/>
          </a:p>
        </p:txBody>
      </p:sp>
    </p:spTree>
    <p:extLst>
      <p:ext uri="{BB962C8B-B14F-4D97-AF65-F5344CB8AC3E}">
        <p14:creationId xmlns:p14="http://schemas.microsoft.com/office/powerpoint/2010/main" val="3238267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Lump Sum Settlement</a:t>
            </a:r>
            <a:endParaRPr lang="en-US" dirty="0"/>
          </a:p>
        </p:txBody>
      </p:sp>
      <p:sp>
        <p:nvSpPr>
          <p:cNvPr id="12" name="Content Placeholder 11"/>
          <p:cNvSpPr>
            <a:spLocks noGrp="1"/>
          </p:cNvSpPr>
          <p:nvPr>
            <p:ph idx="1"/>
          </p:nvPr>
        </p:nvSpPr>
        <p:spPr/>
        <p:txBody>
          <a:bodyPr>
            <a:normAutofit lnSpcReduction="10000"/>
          </a:bodyPr>
          <a:lstStyle/>
          <a:p>
            <a:r>
              <a:rPr lang="en-US" sz="3600" dirty="0"/>
              <a:t>The employer/insurer, employee, and/or attorney files the Lump Sum Settlement form </a:t>
            </a:r>
            <a:r>
              <a:rPr lang="en-US" sz="3600" dirty="0" smtClean="0"/>
              <a:t>(WCB-10) to </a:t>
            </a:r>
            <a:r>
              <a:rPr lang="en-US" sz="3600" dirty="0"/>
              <a:t>request approval of a lump sum settlement</a:t>
            </a:r>
            <a:r>
              <a:rPr lang="en-US" sz="3600" dirty="0" smtClean="0"/>
              <a:t>.</a:t>
            </a:r>
          </a:p>
          <a:p>
            <a:r>
              <a:rPr lang="en-US" sz="3600" dirty="0" smtClean="0"/>
              <a:t> Payment </a:t>
            </a:r>
            <a:r>
              <a:rPr lang="en-US" sz="3600" dirty="0"/>
              <a:t>is due and the PY </a:t>
            </a:r>
            <a:r>
              <a:rPr lang="en-US" sz="3600" dirty="0" smtClean="0"/>
              <a:t>transaction </a:t>
            </a:r>
            <a:r>
              <a:rPr lang="en-US" sz="3600" dirty="0"/>
              <a:t>must be filed within 10 calendar days from the date that the </a:t>
            </a:r>
            <a:r>
              <a:rPr lang="en-US" sz="3600" dirty="0" smtClean="0"/>
              <a:t>form/order </a:t>
            </a:r>
            <a:r>
              <a:rPr lang="en-US" sz="3600" dirty="0"/>
              <a:t>is signed by the Hearing Officer.  </a:t>
            </a:r>
          </a:p>
          <a:p>
            <a:endParaRPr lang="en-US" dirty="0" smtClean="0"/>
          </a:p>
        </p:txBody>
      </p:sp>
      <p:sp>
        <p:nvSpPr>
          <p:cNvPr id="3" name="Slide Number Placeholder 2"/>
          <p:cNvSpPr>
            <a:spLocks noGrp="1"/>
          </p:cNvSpPr>
          <p:nvPr>
            <p:ph type="sldNum" sz="quarter" idx="12"/>
          </p:nvPr>
        </p:nvSpPr>
        <p:spPr/>
        <p:txBody>
          <a:bodyPr/>
          <a:lstStyle/>
          <a:p>
            <a:fld id="{49565A35-BF1F-4345-B456-4D29F1280597}" type="slidenum">
              <a:rPr lang="en-US" smtClean="0"/>
              <a:pPr/>
              <a:t>69</a:t>
            </a:fld>
            <a:endParaRPr lang="en-US"/>
          </a:p>
        </p:txBody>
      </p:sp>
    </p:spTree>
    <p:extLst>
      <p:ext uri="{BB962C8B-B14F-4D97-AF65-F5344CB8AC3E}">
        <p14:creationId xmlns:p14="http://schemas.microsoft.com/office/powerpoint/2010/main" val="943375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EDI?</a:t>
            </a:r>
            <a:endParaRPr lang="en-US" dirty="0"/>
          </a:p>
        </p:txBody>
      </p:sp>
      <p:sp>
        <p:nvSpPr>
          <p:cNvPr id="3" name="Content Placeholder 2"/>
          <p:cNvSpPr>
            <a:spLocks noGrp="1"/>
          </p:cNvSpPr>
          <p:nvPr>
            <p:ph idx="1"/>
          </p:nvPr>
        </p:nvSpPr>
        <p:spPr/>
        <p:txBody>
          <a:bodyPr>
            <a:noAutofit/>
          </a:bodyPr>
          <a:lstStyle/>
          <a:p>
            <a:r>
              <a:rPr lang="en-US" sz="3200" b="1" dirty="0" smtClean="0"/>
              <a:t>Electronic Data Interchange or EDI </a:t>
            </a:r>
            <a:r>
              <a:rPr lang="en-US" sz="3200" dirty="0" smtClean="0"/>
              <a:t>is </a:t>
            </a:r>
            <a:r>
              <a:rPr lang="en-US" sz="3200" dirty="0"/>
              <a:t>an electronic communication system that provides standards for exchanging data via any electronic means</a:t>
            </a:r>
            <a:r>
              <a:rPr lang="en-US" sz="3200" dirty="0" smtClean="0"/>
              <a:t>.</a:t>
            </a:r>
          </a:p>
          <a:p>
            <a:pPr lvl="1"/>
            <a:r>
              <a:rPr lang="en-US" sz="2800" dirty="0" smtClean="0"/>
              <a:t>Reduces, or in some cases, eliminates paper reporting.</a:t>
            </a:r>
          </a:p>
          <a:p>
            <a:pPr lvl="1"/>
            <a:r>
              <a:rPr lang="en-US" sz="2800" dirty="0" smtClean="0"/>
              <a:t>Allows jurisdictions to collect more data to satisfy statutory and regulatory obligations.</a:t>
            </a:r>
          </a:p>
        </p:txBody>
      </p:sp>
      <p:sp>
        <p:nvSpPr>
          <p:cNvPr id="4" name="Slide Number Placeholder 3"/>
          <p:cNvSpPr>
            <a:spLocks noGrp="1"/>
          </p:cNvSpPr>
          <p:nvPr>
            <p:ph type="sldNum" sz="quarter" idx="12"/>
          </p:nvPr>
        </p:nvSpPr>
        <p:spPr/>
        <p:txBody>
          <a:bodyPr/>
          <a:lstStyle/>
          <a:p>
            <a:fld id="{49565A35-BF1F-4345-B456-4D29F1280597}" type="slidenum">
              <a:rPr lang="en-US" smtClean="0"/>
              <a:pPr/>
              <a:t>7</a:t>
            </a:fld>
            <a:endParaRPr lang="en-US"/>
          </a:p>
        </p:txBody>
      </p:sp>
    </p:spTree>
    <p:extLst>
      <p:ext uri="{BB962C8B-B14F-4D97-AF65-F5344CB8AC3E}">
        <p14:creationId xmlns:p14="http://schemas.microsoft.com/office/powerpoint/2010/main" val="4932117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EDI Exercise 1</a:t>
            </a:r>
            <a:endParaRPr lang="en-US" dirty="0"/>
          </a:p>
        </p:txBody>
      </p:sp>
      <p:sp>
        <p:nvSpPr>
          <p:cNvPr id="3" name="Content Placeholder 2"/>
          <p:cNvSpPr>
            <a:spLocks noGrp="1"/>
          </p:cNvSpPr>
          <p:nvPr>
            <p:ph idx="1"/>
          </p:nvPr>
        </p:nvSpPr>
        <p:spPr/>
        <p:txBody>
          <a:bodyPr>
            <a:normAutofit/>
          </a:bodyPr>
          <a:lstStyle/>
          <a:p>
            <a:r>
              <a:rPr lang="en-US" sz="3600" dirty="0" smtClean="0"/>
              <a:t>Employee sprains his pinkie finger while performing his auto mechanic job. Employee </a:t>
            </a:r>
            <a:r>
              <a:rPr lang="en-US" sz="3600" dirty="0"/>
              <a:t>is treated at the </a:t>
            </a:r>
            <a:r>
              <a:rPr lang="en-US" sz="3600" dirty="0" smtClean="0"/>
              <a:t>local emergency </a:t>
            </a:r>
            <a:r>
              <a:rPr lang="en-US" sz="3600" dirty="0"/>
              <a:t>room and returned to work the </a:t>
            </a:r>
            <a:r>
              <a:rPr lang="en-US" sz="3600" dirty="0" smtClean="0"/>
              <a:t>same day. Costs incurred at the local emergency room for       x-rays and treatment are $380.  </a:t>
            </a:r>
            <a:endParaRPr lang="en-US" sz="3600" dirty="0"/>
          </a:p>
        </p:txBody>
      </p:sp>
      <p:sp>
        <p:nvSpPr>
          <p:cNvPr id="4" name="Slide Number Placeholder 3"/>
          <p:cNvSpPr>
            <a:spLocks noGrp="1"/>
          </p:cNvSpPr>
          <p:nvPr>
            <p:ph type="sldNum" sz="quarter" idx="12"/>
          </p:nvPr>
        </p:nvSpPr>
        <p:spPr/>
        <p:txBody>
          <a:bodyPr/>
          <a:lstStyle/>
          <a:p>
            <a:fld id="{49565A35-BF1F-4345-B456-4D29F1280597}" type="slidenum">
              <a:rPr lang="en-US" smtClean="0"/>
              <a:pPr/>
              <a:t>70</a:t>
            </a:fld>
            <a:endParaRPr lang="en-US"/>
          </a:p>
        </p:txBody>
      </p:sp>
    </p:spTree>
    <p:extLst>
      <p:ext uri="{BB962C8B-B14F-4D97-AF65-F5344CB8AC3E}">
        <p14:creationId xmlns:p14="http://schemas.microsoft.com/office/powerpoint/2010/main" val="33418628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EDI Exercise 1</a:t>
            </a:r>
            <a:endParaRPr lang="en-US" dirty="0"/>
          </a:p>
        </p:txBody>
      </p:sp>
      <p:sp>
        <p:nvSpPr>
          <p:cNvPr id="3" name="Content Placeholder 2"/>
          <p:cNvSpPr>
            <a:spLocks noGrp="1"/>
          </p:cNvSpPr>
          <p:nvPr>
            <p:ph idx="1"/>
          </p:nvPr>
        </p:nvSpPr>
        <p:spPr/>
        <p:txBody>
          <a:bodyPr>
            <a:noAutofit/>
          </a:bodyPr>
          <a:lstStyle/>
          <a:p>
            <a:pPr marL="137160" indent="0">
              <a:buNone/>
            </a:pPr>
            <a:r>
              <a:rPr lang="en-US" sz="3600" dirty="0" smtClean="0"/>
              <a:t>Using the </a:t>
            </a:r>
            <a:r>
              <a:rPr lang="en-US" sz="3600" u="sng" dirty="0" smtClean="0"/>
              <a:t>Event Table</a:t>
            </a:r>
            <a:r>
              <a:rPr lang="en-US" sz="3600" dirty="0" smtClean="0"/>
              <a:t>:</a:t>
            </a:r>
          </a:p>
          <a:p>
            <a:pPr lvl="1"/>
            <a:r>
              <a:rPr lang="en-US" sz="3200" dirty="0"/>
              <a:t>I</a:t>
            </a:r>
            <a:r>
              <a:rPr lang="en-US" sz="3200" dirty="0" smtClean="0"/>
              <a:t>s the injury required to be reported to the jurisdiction?</a:t>
            </a:r>
          </a:p>
          <a:p>
            <a:pPr lvl="1"/>
            <a:r>
              <a:rPr lang="en-US" sz="3200" dirty="0" smtClean="0"/>
              <a:t>Does your answer change if the claim is denied?</a:t>
            </a:r>
          </a:p>
          <a:p>
            <a:pPr lvl="1"/>
            <a:r>
              <a:rPr lang="en-US" sz="3200" dirty="0" smtClean="0"/>
              <a:t>Does your answer change if the medicals are being paid voluntarily but the adjuster is denying a request for physical therapy? </a:t>
            </a:r>
            <a:endParaRPr lang="en-US" sz="3200" dirty="0"/>
          </a:p>
        </p:txBody>
      </p:sp>
      <p:sp>
        <p:nvSpPr>
          <p:cNvPr id="4" name="Slide Number Placeholder 3"/>
          <p:cNvSpPr>
            <a:spLocks noGrp="1"/>
          </p:cNvSpPr>
          <p:nvPr>
            <p:ph type="sldNum" sz="quarter" idx="12"/>
          </p:nvPr>
        </p:nvSpPr>
        <p:spPr/>
        <p:txBody>
          <a:bodyPr/>
          <a:lstStyle/>
          <a:p>
            <a:fld id="{49565A35-BF1F-4345-B456-4D29F1280597}" type="slidenum">
              <a:rPr lang="en-US" smtClean="0"/>
              <a:pPr/>
              <a:t>71</a:t>
            </a:fld>
            <a:endParaRPr lang="en-US"/>
          </a:p>
        </p:txBody>
      </p:sp>
    </p:spTree>
    <p:extLst>
      <p:ext uri="{BB962C8B-B14F-4D97-AF65-F5344CB8AC3E}">
        <p14:creationId xmlns:p14="http://schemas.microsoft.com/office/powerpoint/2010/main" val="3737247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EDI Exercise 2</a:t>
            </a:r>
            <a:endParaRPr lang="en-US" dirty="0"/>
          </a:p>
        </p:txBody>
      </p:sp>
      <p:sp>
        <p:nvSpPr>
          <p:cNvPr id="3" name="Content Placeholder 2"/>
          <p:cNvSpPr>
            <a:spLocks noGrp="1"/>
          </p:cNvSpPr>
          <p:nvPr>
            <p:ph idx="1"/>
          </p:nvPr>
        </p:nvSpPr>
        <p:spPr/>
        <p:txBody>
          <a:bodyPr>
            <a:normAutofit/>
          </a:bodyPr>
          <a:lstStyle/>
          <a:p>
            <a:r>
              <a:rPr lang="en-US" sz="4000" dirty="0" smtClean="0"/>
              <a:t>Employee pulls a muscle in his back while performing his landscaping job. Costs incurred at the local emergency room </a:t>
            </a:r>
            <a:r>
              <a:rPr lang="en-US" sz="4000" smtClean="0"/>
              <a:t>for x-rays </a:t>
            </a:r>
            <a:r>
              <a:rPr lang="en-US" sz="4000" dirty="0" smtClean="0"/>
              <a:t>and treatment are $450.  Employee returns to work after 2 days out.</a:t>
            </a:r>
            <a:endParaRPr lang="en-US" sz="4000" dirty="0"/>
          </a:p>
        </p:txBody>
      </p:sp>
      <p:sp>
        <p:nvSpPr>
          <p:cNvPr id="4" name="Slide Number Placeholder 3"/>
          <p:cNvSpPr>
            <a:spLocks noGrp="1"/>
          </p:cNvSpPr>
          <p:nvPr>
            <p:ph type="sldNum" sz="quarter" idx="12"/>
          </p:nvPr>
        </p:nvSpPr>
        <p:spPr/>
        <p:txBody>
          <a:bodyPr/>
          <a:lstStyle/>
          <a:p>
            <a:fld id="{49565A35-BF1F-4345-B456-4D29F1280597}" type="slidenum">
              <a:rPr lang="en-US" smtClean="0"/>
              <a:pPr/>
              <a:t>72</a:t>
            </a:fld>
            <a:endParaRPr lang="en-US"/>
          </a:p>
        </p:txBody>
      </p:sp>
    </p:spTree>
    <p:extLst>
      <p:ext uri="{BB962C8B-B14F-4D97-AF65-F5344CB8AC3E}">
        <p14:creationId xmlns:p14="http://schemas.microsoft.com/office/powerpoint/2010/main" val="512292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EDI Exercise 2</a:t>
            </a:r>
            <a:endParaRPr lang="en-US" dirty="0"/>
          </a:p>
        </p:txBody>
      </p:sp>
      <p:sp>
        <p:nvSpPr>
          <p:cNvPr id="3" name="Content Placeholder 2"/>
          <p:cNvSpPr>
            <a:spLocks noGrp="1"/>
          </p:cNvSpPr>
          <p:nvPr>
            <p:ph idx="1"/>
          </p:nvPr>
        </p:nvSpPr>
        <p:spPr/>
        <p:txBody>
          <a:bodyPr>
            <a:noAutofit/>
          </a:bodyPr>
          <a:lstStyle/>
          <a:p>
            <a:pPr marL="137160" indent="0">
              <a:buNone/>
            </a:pPr>
            <a:r>
              <a:rPr lang="en-US" sz="3000" dirty="0" smtClean="0"/>
              <a:t>Using the </a:t>
            </a:r>
            <a:r>
              <a:rPr lang="en-US" sz="3000" u="sng" dirty="0" smtClean="0"/>
              <a:t>Event Table</a:t>
            </a:r>
            <a:r>
              <a:rPr lang="en-US" sz="3000" dirty="0" smtClean="0"/>
              <a:t>:</a:t>
            </a:r>
          </a:p>
          <a:p>
            <a:pPr lvl="1"/>
            <a:r>
              <a:rPr lang="en-US" sz="3000" dirty="0"/>
              <a:t>I</a:t>
            </a:r>
            <a:r>
              <a:rPr lang="en-US" sz="3000" dirty="0" smtClean="0"/>
              <a:t>s the injury required to be reported to the jurisdiction?</a:t>
            </a:r>
          </a:p>
          <a:p>
            <a:pPr lvl="1"/>
            <a:r>
              <a:rPr lang="en-US" sz="3000" dirty="0" smtClean="0"/>
              <a:t>What additional report may be required?</a:t>
            </a:r>
          </a:p>
          <a:p>
            <a:pPr lvl="1"/>
            <a:r>
              <a:rPr lang="en-US" sz="3000" dirty="0" smtClean="0"/>
              <a:t>What if after a FROI is filed with ME you learn that the employee lives in ME but the injury actually occurred in NH and the employee elects to file a claim in NH? Is there more than one option? </a:t>
            </a:r>
            <a:endParaRPr lang="en-US" sz="3000" dirty="0"/>
          </a:p>
        </p:txBody>
      </p:sp>
      <p:sp>
        <p:nvSpPr>
          <p:cNvPr id="4" name="Slide Number Placeholder 3"/>
          <p:cNvSpPr>
            <a:spLocks noGrp="1"/>
          </p:cNvSpPr>
          <p:nvPr>
            <p:ph type="sldNum" sz="quarter" idx="12"/>
          </p:nvPr>
        </p:nvSpPr>
        <p:spPr/>
        <p:txBody>
          <a:bodyPr/>
          <a:lstStyle/>
          <a:p>
            <a:fld id="{49565A35-BF1F-4345-B456-4D29F1280597}" type="slidenum">
              <a:rPr lang="en-US" smtClean="0"/>
              <a:pPr/>
              <a:t>73</a:t>
            </a:fld>
            <a:endParaRPr lang="en-US"/>
          </a:p>
        </p:txBody>
      </p:sp>
    </p:spTree>
    <p:extLst>
      <p:ext uri="{BB962C8B-B14F-4D97-AF65-F5344CB8AC3E}">
        <p14:creationId xmlns:p14="http://schemas.microsoft.com/office/powerpoint/2010/main" val="24501171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EDI Exercise 3</a:t>
            </a:r>
            <a:endParaRPr lang="en-US" dirty="0"/>
          </a:p>
        </p:txBody>
      </p:sp>
      <p:sp>
        <p:nvSpPr>
          <p:cNvPr id="3" name="Content Placeholder 2"/>
          <p:cNvSpPr>
            <a:spLocks noGrp="1"/>
          </p:cNvSpPr>
          <p:nvPr>
            <p:ph idx="1"/>
          </p:nvPr>
        </p:nvSpPr>
        <p:spPr/>
        <p:txBody>
          <a:bodyPr>
            <a:normAutofit/>
          </a:bodyPr>
          <a:lstStyle/>
          <a:p>
            <a:r>
              <a:rPr lang="en-US" sz="4800" dirty="0" smtClean="0"/>
              <a:t>Employee is killed as a result of a fall from a roof while removing ice and snow.  The employee was single with no eligible dependents.</a:t>
            </a:r>
            <a:endParaRPr lang="en-US" sz="4800" dirty="0"/>
          </a:p>
        </p:txBody>
      </p:sp>
      <p:sp>
        <p:nvSpPr>
          <p:cNvPr id="4" name="Slide Number Placeholder 3"/>
          <p:cNvSpPr>
            <a:spLocks noGrp="1"/>
          </p:cNvSpPr>
          <p:nvPr>
            <p:ph type="sldNum" sz="quarter" idx="12"/>
          </p:nvPr>
        </p:nvSpPr>
        <p:spPr/>
        <p:txBody>
          <a:bodyPr/>
          <a:lstStyle/>
          <a:p>
            <a:fld id="{49565A35-BF1F-4345-B456-4D29F1280597}" type="slidenum">
              <a:rPr lang="en-US" smtClean="0"/>
              <a:pPr/>
              <a:t>74</a:t>
            </a:fld>
            <a:endParaRPr lang="en-US"/>
          </a:p>
        </p:txBody>
      </p:sp>
    </p:spTree>
    <p:extLst>
      <p:ext uri="{BB962C8B-B14F-4D97-AF65-F5344CB8AC3E}">
        <p14:creationId xmlns:p14="http://schemas.microsoft.com/office/powerpoint/2010/main" val="3266822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EDI Exercise 3</a:t>
            </a:r>
            <a:endParaRPr lang="en-US" dirty="0"/>
          </a:p>
        </p:txBody>
      </p:sp>
      <p:sp>
        <p:nvSpPr>
          <p:cNvPr id="3" name="Content Placeholder 2"/>
          <p:cNvSpPr>
            <a:spLocks noGrp="1"/>
          </p:cNvSpPr>
          <p:nvPr>
            <p:ph idx="1"/>
          </p:nvPr>
        </p:nvSpPr>
        <p:spPr/>
        <p:txBody>
          <a:bodyPr>
            <a:normAutofit/>
          </a:bodyPr>
          <a:lstStyle/>
          <a:p>
            <a:pPr marL="137160" indent="0">
              <a:buNone/>
            </a:pPr>
            <a:r>
              <a:rPr lang="en-US" sz="3600" dirty="0" smtClean="0"/>
              <a:t>Using the </a:t>
            </a:r>
            <a:r>
              <a:rPr lang="en-US" sz="3600" u="sng" dirty="0" smtClean="0"/>
              <a:t>Event Table</a:t>
            </a:r>
            <a:r>
              <a:rPr lang="en-US" sz="3600" dirty="0" smtClean="0"/>
              <a:t>:</a:t>
            </a:r>
          </a:p>
          <a:p>
            <a:pPr lvl="1"/>
            <a:r>
              <a:rPr lang="en-US" sz="3200" dirty="0" smtClean="0"/>
              <a:t>Which reports must be submitted?</a:t>
            </a:r>
          </a:p>
          <a:p>
            <a:pPr lvl="1"/>
            <a:r>
              <a:rPr lang="en-US" sz="3200" dirty="0" smtClean="0"/>
              <a:t>How does your answer change if the employee has a dependent eligible for benefits?</a:t>
            </a:r>
          </a:p>
          <a:p>
            <a:pPr lvl="1"/>
            <a:r>
              <a:rPr lang="en-US" sz="3200" dirty="0" smtClean="0"/>
              <a:t>How does your answer change if the employee died of a heart attack while shoveling the roof rather than a fall? </a:t>
            </a:r>
            <a:endParaRPr lang="en-US" sz="3200" dirty="0"/>
          </a:p>
        </p:txBody>
      </p:sp>
      <p:sp>
        <p:nvSpPr>
          <p:cNvPr id="4" name="Slide Number Placeholder 3"/>
          <p:cNvSpPr>
            <a:spLocks noGrp="1"/>
          </p:cNvSpPr>
          <p:nvPr>
            <p:ph type="sldNum" sz="quarter" idx="12"/>
          </p:nvPr>
        </p:nvSpPr>
        <p:spPr/>
        <p:txBody>
          <a:bodyPr/>
          <a:lstStyle/>
          <a:p>
            <a:fld id="{49565A35-BF1F-4345-B456-4D29F1280597}" type="slidenum">
              <a:rPr lang="en-US" smtClean="0"/>
              <a:pPr/>
              <a:t>75</a:t>
            </a:fld>
            <a:endParaRPr lang="en-US"/>
          </a:p>
        </p:txBody>
      </p:sp>
    </p:spTree>
    <p:extLst>
      <p:ext uri="{BB962C8B-B14F-4D97-AF65-F5344CB8AC3E}">
        <p14:creationId xmlns:p14="http://schemas.microsoft.com/office/powerpoint/2010/main" val="971880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EDI Acknowledgements</a:t>
            </a:r>
            <a:endParaRPr lang="en-US" dirty="0"/>
          </a:p>
        </p:txBody>
      </p:sp>
      <p:grpSp>
        <p:nvGrpSpPr>
          <p:cNvPr id="15" name="Group 14"/>
          <p:cNvGrpSpPr/>
          <p:nvPr/>
        </p:nvGrpSpPr>
        <p:grpSpPr>
          <a:xfrm>
            <a:off x="304800" y="2077398"/>
            <a:ext cx="8839200" cy="4094801"/>
            <a:chOff x="304800" y="3505200"/>
            <a:chExt cx="8839200" cy="2667000"/>
          </a:xfrm>
        </p:grpSpPr>
        <p:grpSp>
          <p:nvGrpSpPr>
            <p:cNvPr id="16" name="Group 3"/>
            <p:cNvGrpSpPr>
              <a:grpSpLocks/>
            </p:cNvGrpSpPr>
            <p:nvPr/>
          </p:nvGrpSpPr>
          <p:grpSpPr bwMode="auto">
            <a:xfrm>
              <a:off x="1676400" y="4724400"/>
              <a:ext cx="6096000" cy="1447800"/>
              <a:chOff x="1003" y="2508"/>
              <a:chExt cx="3845" cy="948"/>
            </a:xfrm>
          </p:grpSpPr>
          <p:sp>
            <p:nvSpPr>
              <p:cNvPr id="22" name="Line 4"/>
              <p:cNvSpPr>
                <a:spLocks noChangeShapeType="1"/>
              </p:cNvSpPr>
              <p:nvPr/>
            </p:nvSpPr>
            <p:spPr bwMode="auto">
              <a:xfrm flipH="1" flipV="1">
                <a:off x="1003" y="2508"/>
                <a:ext cx="725" cy="948"/>
              </a:xfrm>
              <a:prstGeom prst="line">
                <a:avLst/>
              </a:prstGeom>
              <a:noFill/>
              <a:ln w="127000">
                <a:solidFill>
                  <a:schemeClr val="bg1"/>
                </a:solidFill>
                <a:round/>
                <a:headEnd/>
                <a:tailEnd type="triangle" w="med" len="med"/>
              </a:ln>
              <a:effectLst/>
            </p:spPr>
            <p:txBody>
              <a:bodyPr wrap="none" anchor="ctr"/>
              <a:lstStyle/>
              <a:p>
                <a:pPr>
                  <a:defRPr/>
                </a:pPr>
                <a:endParaRPr lang="en-US" sz="3200" dirty="0">
                  <a:latin typeface="+mn-lt"/>
                </a:endParaRPr>
              </a:p>
            </p:txBody>
          </p:sp>
          <p:sp>
            <p:nvSpPr>
              <p:cNvPr id="23" name="Line 5"/>
              <p:cNvSpPr>
                <a:spLocks noChangeShapeType="1"/>
              </p:cNvSpPr>
              <p:nvPr/>
            </p:nvSpPr>
            <p:spPr bwMode="auto">
              <a:xfrm flipV="1">
                <a:off x="1680" y="3432"/>
                <a:ext cx="2592" cy="11"/>
              </a:xfrm>
              <a:prstGeom prst="line">
                <a:avLst/>
              </a:prstGeom>
              <a:noFill/>
              <a:ln w="127000">
                <a:solidFill>
                  <a:schemeClr val="bg1"/>
                </a:solidFill>
                <a:round/>
                <a:headEnd/>
                <a:tailEnd/>
              </a:ln>
              <a:effectLst/>
            </p:spPr>
            <p:txBody>
              <a:bodyPr wrap="none" anchor="ctr"/>
              <a:lstStyle/>
              <a:p>
                <a:pPr>
                  <a:defRPr/>
                </a:pPr>
                <a:endParaRPr lang="en-US" sz="3200" dirty="0">
                  <a:latin typeface="+mn-lt"/>
                </a:endParaRPr>
              </a:p>
            </p:txBody>
          </p:sp>
          <p:sp>
            <p:nvSpPr>
              <p:cNvPr id="24" name="Text Box 6"/>
              <p:cNvSpPr txBox="1">
                <a:spLocks noChangeArrowheads="1"/>
              </p:cNvSpPr>
              <p:nvPr/>
            </p:nvSpPr>
            <p:spPr bwMode="auto">
              <a:xfrm>
                <a:off x="1794" y="2915"/>
                <a:ext cx="2230"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defRPr/>
                </a:pP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Acknowledgment </a:t>
                </a:r>
              </a:p>
            </p:txBody>
          </p:sp>
          <p:sp>
            <p:nvSpPr>
              <p:cNvPr id="25" name="Line 7"/>
              <p:cNvSpPr>
                <a:spLocks noChangeShapeType="1"/>
              </p:cNvSpPr>
              <p:nvPr/>
            </p:nvSpPr>
            <p:spPr bwMode="auto">
              <a:xfrm flipV="1">
                <a:off x="4235" y="2544"/>
                <a:ext cx="613" cy="899"/>
              </a:xfrm>
              <a:prstGeom prst="line">
                <a:avLst/>
              </a:prstGeom>
              <a:noFill/>
              <a:ln w="127000">
                <a:solidFill>
                  <a:schemeClr val="bg1"/>
                </a:solidFill>
                <a:round/>
                <a:headEnd/>
                <a:tailEnd/>
              </a:ln>
              <a:effectLst/>
            </p:spPr>
            <p:txBody>
              <a:bodyPr wrap="none" anchor="ctr"/>
              <a:lstStyle/>
              <a:p>
                <a:pPr>
                  <a:defRPr/>
                </a:pPr>
                <a:endParaRPr lang="en-US" sz="3200" dirty="0">
                  <a:latin typeface="+mn-lt"/>
                </a:endParaRPr>
              </a:p>
            </p:txBody>
          </p:sp>
        </p:grpSp>
        <p:grpSp>
          <p:nvGrpSpPr>
            <p:cNvPr id="17" name="Group 8"/>
            <p:cNvGrpSpPr>
              <a:grpSpLocks/>
            </p:cNvGrpSpPr>
            <p:nvPr/>
          </p:nvGrpSpPr>
          <p:grpSpPr bwMode="auto">
            <a:xfrm>
              <a:off x="3060773" y="3592364"/>
              <a:ext cx="3344428" cy="1261094"/>
              <a:chOff x="2043" y="2455"/>
              <a:chExt cx="1893" cy="645"/>
            </a:xfrm>
          </p:grpSpPr>
          <p:sp>
            <p:nvSpPr>
              <p:cNvPr id="20" name="Line 9"/>
              <p:cNvSpPr>
                <a:spLocks noChangeShapeType="1"/>
              </p:cNvSpPr>
              <p:nvPr/>
            </p:nvSpPr>
            <p:spPr bwMode="auto">
              <a:xfrm>
                <a:off x="2112" y="2688"/>
                <a:ext cx="1824" cy="0"/>
              </a:xfrm>
              <a:prstGeom prst="line">
                <a:avLst/>
              </a:prstGeom>
              <a:noFill/>
              <a:ln w="127000">
                <a:solidFill>
                  <a:schemeClr val="bg1"/>
                </a:solidFill>
                <a:round/>
                <a:headEnd/>
                <a:tailEnd type="triangle" w="med" len="med"/>
              </a:ln>
              <a:effectLst/>
            </p:spPr>
            <p:txBody>
              <a:bodyPr wrap="none" anchor="ctr"/>
              <a:lstStyle/>
              <a:p>
                <a:pPr>
                  <a:defRPr/>
                </a:pPr>
                <a:endParaRPr lang="en-US" sz="3200" dirty="0">
                  <a:latin typeface="+mn-lt"/>
                </a:endParaRPr>
              </a:p>
            </p:txBody>
          </p:sp>
          <p:sp>
            <p:nvSpPr>
              <p:cNvPr id="21" name="Text Box 10"/>
              <p:cNvSpPr txBox="1">
                <a:spLocks noChangeArrowheads="1"/>
              </p:cNvSpPr>
              <p:nvPr/>
            </p:nvSpPr>
            <p:spPr bwMode="auto">
              <a:xfrm>
                <a:off x="2043" y="2455"/>
                <a:ext cx="1893" cy="645"/>
              </a:xfrm>
              <a:prstGeom prst="rect">
                <a:avLst/>
              </a:prstGeom>
              <a:noFill/>
              <a:ln w="9525">
                <a:noFill/>
                <a:miter lim="800000"/>
                <a:headEnd/>
                <a:tailEnd/>
              </a:ln>
              <a:effec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US" alt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Schoolbook" pitchFamily="18" charset="0"/>
                  </a:rPr>
                  <a:t>Electronic </a:t>
                </a:r>
              </a:p>
              <a:p>
                <a:pPr algn="ctr" eaLnBrk="0" hangingPunct="0"/>
                <a:endParaRPr lang="en-US" altLang="en-US" sz="1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Schoolbook" pitchFamily="18" charset="0"/>
                </a:endParaRPr>
              </a:p>
              <a:p>
                <a:pPr algn="ctr" eaLnBrk="0" hangingPunct="0"/>
                <a:r>
                  <a:rPr lang="en-US" alt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Schoolbook" pitchFamily="18" charset="0"/>
                  </a:rPr>
                  <a:t>Report</a:t>
                </a:r>
              </a:p>
            </p:txBody>
          </p:sp>
        </p:grpSp>
        <p:sp>
          <p:nvSpPr>
            <p:cNvPr id="18" name="Text Box 11"/>
            <p:cNvSpPr txBox="1">
              <a:spLocks noChangeArrowheads="1"/>
            </p:cNvSpPr>
            <p:nvPr/>
          </p:nvSpPr>
          <p:spPr bwMode="auto">
            <a:xfrm>
              <a:off x="304800" y="3505200"/>
              <a:ext cx="3276600" cy="1077913"/>
            </a:xfrm>
            <a:prstGeom prst="rect">
              <a:avLst/>
            </a:prstGeom>
            <a:noFill/>
            <a:ln w="9525">
              <a:noFill/>
              <a:miter lim="800000"/>
              <a:headEnd/>
              <a:tailEnd/>
            </a:ln>
            <a:effectLst/>
          </p:spPr>
          <p:txBody>
            <a:bodyPr>
              <a:spAutoFit/>
            </a:bodyPr>
            <a:lstStyle/>
            <a:p>
              <a:pPr eaLnBrk="0" hangingPunct="0">
                <a:defRPr/>
              </a:pP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Claim </a:t>
              </a:r>
            </a:p>
            <a:p>
              <a:pPr eaLnBrk="0" hangingPunct="0">
                <a:defRPr/>
              </a:pP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Administrator</a:t>
              </a:r>
            </a:p>
          </p:txBody>
        </p:sp>
        <p:sp>
          <p:nvSpPr>
            <p:cNvPr id="19" name="Text Box 12"/>
            <p:cNvSpPr txBox="1">
              <a:spLocks noChangeArrowheads="1"/>
            </p:cNvSpPr>
            <p:nvPr/>
          </p:nvSpPr>
          <p:spPr bwMode="auto">
            <a:xfrm>
              <a:off x="6629400" y="3839586"/>
              <a:ext cx="2514600" cy="584200"/>
            </a:xfrm>
            <a:prstGeom prst="rect">
              <a:avLst/>
            </a:prstGeom>
            <a:noFill/>
            <a:ln w="9525">
              <a:noFill/>
              <a:miter lim="800000"/>
              <a:headEnd/>
              <a:tailEnd/>
            </a:ln>
            <a:effectLst/>
          </p:spPr>
          <p:txBody>
            <a:bodyPr>
              <a:spAutoFit/>
            </a:bodyPr>
            <a:lstStyle/>
            <a:p>
              <a:pPr eaLnBrk="0" hangingPunct="0">
                <a:defRPr/>
              </a:pP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Jurisdiction</a:t>
              </a:r>
            </a:p>
          </p:txBody>
        </p:sp>
      </p:grpSp>
      <p:sp>
        <p:nvSpPr>
          <p:cNvPr id="3" name="Slide Number Placeholder 2"/>
          <p:cNvSpPr>
            <a:spLocks noGrp="1"/>
          </p:cNvSpPr>
          <p:nvPr>
            <p:ph type="sldNum" sz="quarter" idx="12"/>
          </p:nvPr>
        </p:nvSpPr>
        <p:spPr/>
        <p:txBody>
          <a:bodyPr/>
          <a:lstStyle/>
          <a:p>
            <a:fld id="{49565A35-BF1F-4345-B456-4D29F1280597}" type="slidenum">
              <a:rPr lang="en-US" smtClean="0"/>
              <a:pPr/>
              <a:t>76</a:t>
            </a:fld>
            <a:endParaRPr lang="en-US"/>
          </a:p>
        </p:txBody>
      </p:sp>
    </p:spTree>
    <p:extLst>
      <p:ext uri="{BB962C8B-B14F-4D97-AF65-F5344CB8AC3E}">
        <p14:creationId xmlns:p14="http://schemas.microsoft.com/office/powerpoint/2010/main" val="15138104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EDI Acknowledgements</a:t>
            </a:r>
            <a:endParaRPr lang="en-US" dirty="0"/>
          </a:p>
        </p:txBody>
      </p:sp>
      <p:sp>
        <p:nvSpPr>
          <p:cNvPr id="3" name="Content Placeholder 2"/>
          <p:cNvSpPr>
            <a:spLocks noGrp="1"/>
          </p:cNvSpPr>
          <p:nvPr>
            <p:ph idx="1"/>
          </p:nvPr>
        </p:nvSpPr>
        <p:spPr/>
        <p:txBody>
          <a:bodyPr>
            <a:normAutofit/>
          </a:bodyPr>
          <a:lstStyle/>
          <a:p>
            <a:pPr marL="137160" indent="0">
              <a:buNone/>
            </a:pPr>
            <a:r>
              <a:rPr lang="en-US" sz="3200" dirty="0"/>
              <a:t>A</a:t>
            </a:r>
            <a:r>
              <a:rPr lang="en-US" sz="3200" dirty="0" smtClean="0"/>
              <a:t>cknowledgements include the following information:</a:t>
            </a:r>
          </a:p>
          <a:p>
            <a:pPr lvl="1"/>
            <a:r>
              <a:rPr lang="en-US" sz="2800" dirty="0" smtClean="0"/>
              <a:t>Date and time the jurisdiction processed the transaction</a:t>
            </a:r>
          </a:p>
          <a:p>
            <a:pPr lvl="1"/>
            <a:r>
              <a:rPr lang="en-US" sz="2800" dirty="0" smtClean="0"/>
              <a:t>Jurisdiction assigned claim number</a:t>
            </a:r>
          </a:p>
          <a:p>
            <a:pPr lvl="1"/>
            <a:r>
              <a:rPr lang="en-US" sz="2800" dirty="0" smtClean="0"/>
              <a:t>Claim administrator claim number</a:t>
            </a:r>
          </a:p>
          <a:p>
            <a:pPr lvl="1"/>
            <a:r>
              <a:rPr lang="en-US" sz="2800" dirty="0" smtClean="0"/>
              <a:t>MTC and MTC Date</a:t>
            </a:r>
          </a:p>
          <a:p>
            <a:pPr lvl="1"/>
            <a:r>
              <a:rPr lang="en-US" sz="2800" dirty="0" smtClean="0"/>
              <a:t>Acknowledgement code: TA or TR</a:t>
            </a:r>
          </a:p>
          <a:p>
            <a:pPr lvl="1"/>
            <a:r>
              <a:rPr lang="en-US" sz="2800" dirty="0" smtClean="0"/>
              <a:t>Edits (data element and edit description)</a:t>
            </a:r>
          </a:p>
        </p:txBody>
      </p:sp>
      <p:sp>
        <p:nvSpPr>
          <p:cNvPr id="4" name="Slide Number Placeholder 3"/>
          <p:cNvSpPr>
            <a:spLocks noGrp="1"/>
          </p:cNvSpPr>
          <p:nvPr>
            <p:ph type="sldNum" sz="quarter" idx="12"/>
          </p:nvPr>
        </p:nvSpPr>
        <p:spPr/>
        <p:txBody>
          <a:bodyPr/>
          <a:lstStyle/>
          <a:p>
            <a:fld id="{49565A35-BF1F-4345-B456-4D29F1280597}" type="slidenum">
              <a:rPr lang="en-US" smtClean="0"/>
              <a:pPr/>
              <a:t>77</a:t>
            </a:fld>
            <a:endParaRPr lang="en-US"/>
          </a:p>
        </p:txBody>
      </p:sp>
    </p:spTree>
    <p:extLst>
      <p:ext uri="{BB962C8B-B14F-4D97-AF65-F5344CB8AC3E}">
        <p14:creationId xmlns:p14="http://schemas.microsoft.com/office/powerpoint/2010/main" val="258581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Transaction Rejected</a:t>
            </a:r>
            <a:endParaRPr lang="en-US" dirty="0"/>
          </a:p>
        </p:txBody>
      </p:sp>
      <p:sp>
        <p:nvSpPr>
          <p:cNvPr id="3" name="Content Placeholder 2"/>
          <p:cNvSpPr>
            <a:spLocks noGrp="1"/>
          </p:cNvSpPr>
          <p:nvPr>
            <p:ph idx="1"/>
          </p:nvPr>
        </p:nvSpPr>
        <p:spPr/>
        <p:txBody>
          <a:bodyPr>
            <a:noAutofit/>
          </a:bodyPr>
          <a:lstStyle/>
          <a:p>
            <a:pPr marL="137160" indent="0">
              <a:buNone/>
            </a:pPr>
            <a:r>
              <a:rPr lang="en-US" sz="3400" dirty="0" smtClean="0"/>
              <a:t>The transaction did not meet the jurisdiction’s technical filing requirements therefore the transaction was not accepted.</a:t>
            </a:r>
          </a:p>
          <a:p>
            <a:pPr lvl="1"/>
            <a:r>
              <a:rPr lang="en-US" sz="3400" dirty="0" smtClean="0"/>
              <a:t>The error(s) must be resolved and the transaction resubmitted.</a:t>
            </a:r>
          </a:p>
          <a:p>
            <a:pPr lvl="2"/>
            <a:r>
              <a:rPr lang="en-US" sz="3400" u="sng" dirty="0" smtClean="0"/>
              <a:t>Remember</a:t>
            </a:r>
            <a:r>
              <a:rPr lang="en-US" sz="3400" dirty="0" smtClean="0"/>
              <a:t>: Compliance and penalties may be at risk.</a:t>
            </a:r>
            <a:endParaRPr lang="en-US" sz="3400" dirty="0"/>
          </a:p>
        </p:txBody>
      </p:sp>
      <p:sp>
        <p:nvSpPr>
          <p:cNvPr id="4" name="Slide Number Placeholder 3"/>
          <p:cNvSpPr>
            <a:spLocks noGrp="1"/>
          </p:cNvSpPr>
          <p:nvPr>
            <p:ph type="sldNum" sz="quarter" idx="12"/>
          </p:nvPr>
        </p:nvSpPr>
        <p:spPr/>
        <p:txBody>
          <a:bodyPr/>
          <a:lstStyle/>
          <a:p>
            <a:fld id="{49565A35-BF1F-4345-B456-4D29F1280597}" type="slidenum">
              <a:rPr lang="en-US" smtClean="0"/>
              <a:pPr/>
              <a:t>78</a:t>
            </a:fld>
            <a:endParaRPr lang="en-US"/>
          </a:p>
        </p:txBody>
      </p:sp>
    </p:spTree>
    <p:extLst>
      <p:ext uri="{BB962C8B-B14F-4D97-AF65-F5344CB8AC3E}">
        <p14:creationId xmlns:p14="http://schemas.microsoft.com/office/powerpoint/2010/main" val="3508543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Transaction Accepted</a:t>
            </a:r>
            <a:endParaRPr lang="en-US" dirty="0"/>
          </a:p>
        </p:txBody>
      </p:sp>
      <p:sp>
        <p:nvSpPr>
          <p:cNvPr id="3" name="Content Placeholder 2"/>
          <p:cNvSpPr>
            <a:spLocks noGrp="1"/>
          </p:cNvSpPr>
          <p:nvPr>
            <p:ph idx="1"/>
          </p:nvPr>
        </p:nvSpPr>
        <p:spPr/>
        <p:txBody>
          <a:bodyPr>
            <a:noAutofit/>
          </a:bodyPr>
          <a:lstStyle/>
          <a:p>
            <a:pPr marL="137160" indent="0">
              <a:buNone/>
            </a:pPr>
            <a:r>
              <a:rPr lang="en-US" sz="3400" dirty="0" smtClean="0"/>
              <a:t>The transaction met the jurisdiction’s technical filing requirements therefore the transaction was accepted.</a:t>
            </a:r>
          </a:p>
          <a:p>
            <a:pPr lvl="1"/>
            <a:r>
              <a:rPr lang="en-US" sz="3400" dirty="0" smtClean="0"/>
              <a:t>There may however be business issues identified within the transaction that need to be resolved.</a:t>
            </a:r>
          </a:p>
          <a:p>
            <a:pPr lvl="2"/>
            <a:r>
              <a:rPr lang="en-US" sz="3400" u="sng" dirty="0" smtClean="0"/>
              <a:t>Remember</a:t>
            </a:r>
            <a:r>
              <a:rPr lang="en-US" sz="3400" dirty="0" smtClean="0"/>
              <a:t>: Compliance and penalties may be at risk.</a:t>
            </a:r>
            <a:endParaRPr lang="en-US" sz="3400" dirty="0"/>
          </a:p>
        </p:txBody>
      </p:sp>
      <p:sp>
        <p:nvSpPr>
          <p:cNvPr id="4" name="Slide Number Placeholder 3"/>
          <p:cNvSpPr>
            <a:spLocks noGrp="1"/>
          </p:cNvSpPr>
          <p:nvPr>
            <p:ph type="sldNum" sz="quarter" idx="12"/>
          </p:nvPr>
        </p:nvSpPr>
        <p:spPr/>
        <p:txBody>
          <a:bodyPr/>
          <a:lstStyle/>
          <a:p>
            <a:fld id="{49565A35-BF1F-4345-B456-4D29F1280597}" type="slidenum">
              <a:rPr lang="en-US" smtClean="0"/>
              <a:pPr/>
              <a:t>79</a:t>
            </a:fld>
            <a:endParaRPr lang="en-US"/>
          </a:p>
        </p:txBody>
      </p:sp>
    </p:spTree>
    <p:extLst>
      <p:ext uri="{BB962C8B-B14F-4D97-AF65-F5344CB8AC3E}">
        <p14:creationId xmlns:p14="http://schemas.microsoft.com/office/powerpoint/2010/main" val="31663544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IAIABC</a:t>
            </a:r>
            <a:endParaRPr lang="en-US" dirty="0"/>
          </a:p>
        </p:txBody>
      </p:sp>
      <p:sp>
        <p:nvSpPr>
          <p:cNvPr id="3" name="Content Placeholder 2"/>
          <p:cNvSpPr>
            <a:spLocks noGrp="1"/>
          </p:cNvSpPr>
          <p:nvPr>
            <p:ph idx="1"/>
          </p:nvPr>
        </p:nvSpPr>
        <p:spPr/>
        <p:txBody>
          <a:bodyPr>
            <a:normAutofit/>
          </a:bodyPr>
          <a:lstStyle/>
          <a:p>
            <a:r>
              <a:rPr lang="en-US" sz="3200" dirty="0" smtClean="0"/>
              <a:t>The </a:t>
            </a:r>
            <a:r>
              <a:rPr lang="en-US" sz="3200" dirty="0"/>
              <a:t>goal for EDI in workers’ compensation is the seamless processing of information from its initial reporting </a:t>
            </a:r>
            <a:r>
              <a:rPr lang="en-US" sz="3200" dirty="0" smtClean="0"/>
              <a:t>source to </a:t>
            </a:r>
            <a:r>
              <a:rPr lang="en-US" sz="3200" dirty="0"/>
              <a:t>a jurisdiction</a:t>
            </a:r>
            <a:r>
              <a:rPr lang="en-US" sz="3200" dirty="0" smtClean="0"/>
              <a:t>.</a:t>
            </a:r>
          </a:p>
          <a:p>
            <a:r>
              <a:rPr lang="en-US" sz="3200" dirty="0" smtClean="0"/>
              <a:t>IAIABC </a:t>
            </a:r>
            <a:r>
              <a:rPr lang="en-US" sz="3200" dirty="0"/>
              <a:t>EDI standards cover the transmission of Claims, Proof of Coverage, and Medical Bill Payment information through electronic reporting</a:t>
            </a:r>
            <a:r>
              <a:rPr lang="en-US" sz="3200" dirty="0" smtClean="0"/>
              <a:t>.</a:t>
            </a:r>
          </a:p>
        </p:txBody>
      </p:sp>
      <p:sp>
        <p:nvSpPr>
          <p:cNvPr id="4" name="Slide Number Placeholder 3"/>
          <p:cNvSpPr>
            <a:spLocks noGrp="1"/>
          </p:cNvSpPr>
          <p:nvPr>
            <p:ph type="sldNum" sz="quarter" idx="12"/>
          </p:nvPr>
        </p:nvSpPr>
        <p:spPr/>
        <p:txBody>
          <a:bodyPr/>
          <a:lstStyle/>
          <a:p>
            <a:fld id="{49565A35-BF1F-4345-B456-4D29F1280597}" type="slidenum">
              <a:rPr lang="en-US" smtClean="0"/>
              <a:pPr/>
              <a:t>8</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Transaction Sequencing</a:t>
            </a:r>
            <a:endParaRPr lang="en-US" dirty="0"/>
          </a:p>
        </p:txBody>
      </p:sp>
      <p:sp>
        <p:nvSpPr>
          <p:cNvPr id="3" name="Content Placeholder 2"/>
          <p:cNvSpPr>
            <a:spLocks noGrp="1"/>
          </p:cNvSpPr>
          <p:nvPr>
            <p:ph idx="1"/>
          </p:nvPr>
        </p:nvSpPr>
        <p:spPr/>
        <p:txBody>
          <a:bodyPr>
            <a:noAutofit/>
          </a:bodyPr>
          <a:lstStyle/>
          <a:p>
            <a:r>
              <a:rPr lang="en-US" sz="3200" dirty="0" smtClean="0"/>
              <a:t>Regardless of the format (paper v. electronic), reports must be sent in the correct order.</a:t>
            </a:r>
          </a:p>
          <a:p>
            <a:r>
              <a:rPr lang="en-US" sz="3200" dirty="0" smtClean="0"/>
              <a:t>The Sequencing edits (component of the Edit Matrix Table) ensures that certain transactions cannot be sent before other transactions.</a:t>
            </a:r>
          </a:p>
          <a:p>
            <a:r>
              <a:rPr lang="en-US" sz="3200" dirty="0" smtClean="0"/>
              <a:t>Transactions sent out of sequence cannot be processed and the transaction will reject.</a:t>
            </a:r>
          </a:p>
        </p:txBody>
      </p:sp>
      <p:sp>
        <p:nvSpPr>
          <p:cNvPr id="4" name="Slide Number Placeholder 3"/>
          <p:cNvSpPr>
            <a:spLocks noGrp="1"/>
          </p:cNvSpPr>
          <p:nvPr>
            <p:ph type="sldNum" sz="quarter" idx="12"/>
          </p:nvPr>
        </p:nvSpPr>
        <p:spPr/>
        <p:txBody>
          <a:bodyPr/>
          <a:lstStyle/>
          <a:p>
            <a:fld id="{49565A35-BF1F-4345-B456-4D29F1280597}" type="slidenum">
              <a:rPr lang="en-US" smtClean="0"/>
              <a:pPr/>
              <a:t>80</a:t>
            </a:fld>
            <a:endParaRPr lang="en-US"/>
          </a:p>
        </p:txBody>
      </p:sp>
    </p:spTree>
    <p:extLst>
      <p:ext uri="{BB962C8B-B14F-4D97-AF65-F5344CB8AC3E}">
        <p14:creationId xmlns:p14="http://schemas.microsoft.com/office/powerpoint/2010/main" val="2912503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EDI Exercise 4</a:t>
            </a:r>
            <a:endParaRPr lang="en-US" dirty="0"/>
          </a:p>
        </p:txBody>
      </p:sp>
      <p:sp>
        <p:nvSpPr>
          <p:cNvPr id="3" name="Content Placeholder 2"/>
          <p:cNvSpPr>
            <a:spLocks noGrp="1"/>
          </p:cNvSpPr>
          <p:nvPr>
            <p:ph idx="1"/>
          </p:nvPr>
        </p:nvSpPr>
        <p:spPr/>
        <p:txBody>
          <a:bodyPr>
            <a:normAutofit/>
          </a:bodyPr>
          <a:lstStyle/>
          <a:p>
            <a:r>
              <a:rPr lang="en-US" sz="3600" dirty="0" smtClean="0"/>
              <a:t>Claim administrator reported a lost time injury by sending a FROI 00.  During the investigation, the adjuster discovers that the employee was engaged in horseplay and decides to deny the claim by sending an FROI 04.  The FROI 04 was rejected by the jurisdiction.</a:t>
            </a:r>
            <a:endParaRPr lang="en-US" sz="3600" dirty="0"/>
          </a:p>
        </p:txBody>
      </p:sp>
      <p:sp>
        <p:nvSpPr>
          <p:cNvPr id="4" name="Slide Number Placeholder 3"/>
          <p:cNvSpPr>
            <a:spLocks noGrp="1"/>
          </p:cNvSpPr>
          <p:nvPr>
            <p:ph type="sldNum" sz="quarter" idx="12"/>
          </p:nvPr>
        </p:nvSpPr>
        <p:spPr/>
        <p:txBody>
          <a:bodyPr/>
          <a:lstStyle/>
          <a:p>
            <a:fld id="{49565A35-BF1F-4345-B456-4D29F1280597}" type="slidenum">
              <a:rPr lang="en-US" smtClean="0"/>
              <a:pPr/>
              <a:t>81</a:t>
            </a:fld>
            <a:endParaRPr lang="en-US"/>
          </a:p>
        </p:txBody>
      </p:sp>
    </p:spTree>
    <p:extLst>
      <p:ext uri="{BB962C8B-B14F-4D97-AF65-F5344CB8AC3E}">
        <p14:creationId xmlns:p14="http://schemas.microsoft.com/office/powerpoint/2010/main" val="2795283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EDI Exercise 4</a:t>
            </a:r>
            <a:endParaRPr lang="en-US" dirty="0"/>
          </a:p>
        </p:txBody>
      </p:sp>
      <p:sp>
        <p:nvSpPr>
          <p:cNvPr id="3" name="Content Placeholder 2"/>
          <p:cNvSpPr>
            <a:spLocks noGrp="1"/>
          </p:cNvSpPr>
          <p:nvPr>
            <p:ph idx="1"/>
          </p:nvPr>
        </p:nvSpPr>
        <p:spPr/>
        <p:txBody>
          <a:bodyPr>
            <a:normAutofit/>
          </a:bodyPr>
          <a:lstStyle/>
          <a:p>
            <a:pPr marL="137160" indent="0">
              <a:buNone/>
            </a:pPr>
            <a:r>
              <a:rPr lang="en-US" sz="4800" dirty="0" smtClean="0"/>
              <a:t>Using the </a:t>
            </a:r>
            <a:r>
              <a:rPr lang="en-US" sz="4800" u="sng" dirty="0" smtClean="0"/>
              <a:t>Event Table</a:t>
            </a:r>
            <a:r>
              <a:rPr lang="en-US" sz="4800" dirty="0" smtClean="0"/>
              <a:t>:</a:t>
            </a:r>
          </a:p>
          <a:p>
            <a:pPr lvl="1"/>
            <a:r>
              <a:rPr lang="en-US" sz="4400" dirty="0" smtClean="0"/>
              <a:t>Why did the FROI 04 reject?</a:t>
            </a:r>
          </a:p>
          <a:p>
            <a:pPr lvl="1"/>
            <a:r>
              <a:rPr lang="en-US" sz="4400" dirty="0" smtClean="0"/>
              <a:t>What needs to be done to deny the claim?</a:t>
            </a:r>
          </a:p>
        </p:txBody>
      </p:sp>
      <p:sp>
        <p:nvSpPr>
          <p:cNvPr id="4" name="Slide Number Placeholder 3"/>
          <p:cNvSpPr>
            <a:spLocks noGrp="1"/>
          </p:cNvSpPr>
          <p:nvPr>
            <p:ph type="sldNum" sz="quarter" idx="12"/>
          </p:nvPr>
        </p:nvSpPr>
        <p:spPr/>
        <p:txBody>
          <a:bodyPr/>
          <a:lstStyle/>
          <a:p>
            <a:fld id="{49565A35-BF1F-4345-B456-4D29F1280597}" type="slidenum">
              <a:rPr lang="en-US" smtClean="0"/>
              <a:pPr/>
              <a:t>82</a:t>
            </a:fld>
            <a:endParaRPr lang="en-US"/>
          </a:p>
        </p:txBody>
      </p:sp>
    </p:spTree>
    <p:extLst>
      <p:ext uri="{BB962C8B-B14F-4D97-AF65-F5344CB8AC3E}">
        <p14:creationId xmlns:p14="http://schemas.microsoft.com/office/powerpoint/2010/main" val="2051300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EDI Exercise 5</a:t>
            </a:r>
            <a:endParaRPr lang="en-US" dirty="0"/>
          </a:p>
        </p:txBody>
      </p:sp>
      <p:sp>
        <p:nvSpPr>
          <p:cNvPr id="3" name="Content Placeholder 2"/>
          <p:cNvSpPr>
            <a:spLocks noGrp="1"/>
          </p:cNvSpPr>
          <p:nvPr>
            <p:ph idx="1"/>
          </p:nvPr>
        </p:nvSpPr>
        <p:spPr/>
        <p:txBody>
          <a:bodyPr/>
          <a:lstStyle/>
          <a:p>
            <a:r>
              <a:rPr lang="en-US" sz="3600" dirty="0"/>
              <a:t>Claim administrator </a:t>
            </a:r>
            <a:r>
              <a:rPr lang="en-US" sz="3600" dirty="0" smtClean="0"/>
              <a:t>denied a claim </a:t>
            </a:r>
            <a:r>
              <a:rPr lang="en-US" sz="3600" dirty="0"/>
              <a:t>by sending a FROI </a:t>
            </a:r>
            <a:r>
              <a:rPr lang="en-US" sz="3600" dirty="0" smtClean="0"/>
              <a:t>04.  After receiving an updated M-1 report, </a:t>
            </a:r>
            <a:r>
              <a:rPr lang="en-US" sz="3600" dirty="0"/>
              <a:t>the adjuster </a:t>
            </a:r>
            <a:r>
              <a:rPr lang="en-US" sz="3600" dirty="0" smtClean="0"/>
              <a:t>decides to pay the claim voluntarily and sends a SROI IP.  </a:t>
            </a:r>
            <a:r>
              <a:rPr lang="en-US" sz="3600" dirty="0"/>
              <a:t>The </a:t>
            </a:r>
            <a:r>
              <a:rPr lang="en-US" sz="3600" dirty="0" smtClean="0"/>
              <a:t>SROI IP </a:t>
            </a:r>
            <a:r>
              <a:rPr lang="en-US" sz="3600" dirty="0"/>
              <a:t>was rejected by the </a:t>
            </a:r>
            <a:r>
              <a:rPr lang="en-US" sz="3600" dirty="0" smtClean="0"/>
              <a:t>jurisdiction because DN0298 was left blank.</a:t>
            </a:r>
            <a:endParaRPr lang="en-US" sz="3600" dirty="0"/>
          </a:p>
          <a:p>
            <a:endParaRPr lang="en-US" dirty="0"/>
          </a:p>
        </p:txBody>
      </p:sp>
      <p:sp>
        <p:nvSpPr>
          <p:cNvPr id="4" name="Slide Number Placeholder 3"/>
          <p:cNvSpPr>
            <a:spLocks noGrp="1"/>
          </p:cNvSpPr>
          <p:nvPr>
            <p:ph type="sldNum" sz="quarter" idx="12"/>
          </p:nvPr>
        </p:nvSpPr>
        <p:spPr/>
        <p:txBody>
          <a:bodyPr/>
          <a:lstStyle/>
          <a:p>
            <a:fld id="{49565A35-BF1F-4345-B456-4D29F1280597}" type="slidenum">
              <a:rPr lang="en-US" smtClean="0"/>
              <a:pPr/>
              <a:t>83</a:t>
            </a:fld>
            <a:endParaRPr lang="en-US"/>
          </a:p>
        </p:txBody>
      </p:sp>
    </p:spTree>
    <p:extLst>
      <p:ext uri="{BB962C8B-B14F-4D97-AF65-F5344CB8AC3E}">
        <p14:creationId xmlns:p14="http://schemas.microsoft.com/office/powerpoint/2010/main" val="15776465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EDI Exercise 5</a:t>
            </a:r>
            <a:endParaRPr lang="en-US" dirty="0"/>
          </a:p>
        </p:txBody>
      </p:sp>
      <p:sp>
        <p:nvSpPr>
          <p:cNvPr id="3" name="Content Placeholder 2"/>
          <p:cNvSpPr>
            <a:spLocks noGrp="1"/>
          </p:cNvSpPr>
          <p:nvPr>
            <p:ph idx="1"/>
          </p:nvPr>
        </p:nvSpPr>
        <p:spPr/>
        <p:txBody>
          <a:bodyPr>
            <a:normAutofit lnSpcReduction="10000"/>
          </a:bodyPr>
          <a:lstStyle/>
          <a:p>
            <a:pPr marL="137160" indent="0">
              <a:buNone/>
            </a:pPr>
            <a:r>
              <a:rPr lang="en-US" sz="4000" dirty="0" smtClean="0"/>
              <a:t>Using the </a:t>
            </a:r>
            <a:r>
              <a:rPr lang="en-US" sz="4000" u="sng" dirty="0" smtClean="0"/>
              <a:t>Element Requirement Table</a:t>
            </a:r>
            <a:r>
              <a:rPr lang="en-US" sz="4000" dirty="0" smtClean="0"/>
              <a:t>:</a:t>
            </a:r>
          </a:p>
          <a:p>
            <a:pPr lvl="1"/>
            <a:r>
              <a:rPr lang="en-US" sz="4000" dirty="0" smtClean="0"/>
              <a:t>What is DN0298?</a:t>
            </a:r>
          </a:p>
          <a:p>
            <a:pPr lvl="1"/>
            <a:r>
              <a:rPr lang="en-US" sz="4000" dirty="0" smtClean="0"/>
              <a:t>When is DN0298 required?</a:t>
            </a:r>
          </a:p>
          <a:p>
            <a:pPr lvl="1"/>
            <a:r>
              <a:rPr lang="en-US" sz="4000" dirty="0" smtClean="0"/>
              <a:t>What information should be included in the payment narrative (DN0233)?</a:t>
            </a:r>
            <a:endParaRPr lang="en-US" sz="4000" dirty="0"/>
          </a:p>
          <a:p>
            <a:endParaRPr lang="en-US" dirty="0"/>
          </a:p>
        </p:txBody>
      </p:sp>
      <p:sp>
        <p:nvSpPr>
          <p:cNvPr id="4" name="Slide Number Placeholder 3"/>
          <p:cNvSpPr>
            <a:spLocks noGrp="1"/>
          </p:cNvSpPr>
          <p:nvPr>
            <p:ph type="sldNum" sz="quarter" idx="12"/>
          </p:nvPr>
        </p:nvSpPr>
        <p:spPr/>
        <p:txBody>
          <a:bodyPr/>
          <a:lstStyle/>
          <a:p>
            <a:fld id="{49565A35-BF1F-4345-B456-4D29F1280597}" type="slidenum">
              <a:rPr lang="en-US" smtClean="0"/>
              <a:pPr/>
              <a:t>84</a:t>
            </a:fld>
            <a:endParaRPr lang="en-US"/>
          </a:p>
        </p:txBody>
      </p:sp>
    </p:spTree>
    <p:extLst>
      <p:ext uri="{BB962C8B-B14F-4D97-AF65-F5344CB8AC3E}">
        <p14:creationId xmlns:p14="http://schemas.microsoft.com/office/powerpoint/2010/main" val="3466372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EDI Exercise 6</a:t>
            </a:r>
            <a:endParaRPr lang="en-US" dirty="0"/>
          </a:p>
        </p:txBody>
      </p:sp>
      <p:sp>
        <p:nvSpPr>
          <p:cNvPr id="3" name="Content Placeholder 2"/>
          <p:cNvSpPr>
            <a:spLocks noGrp="1"/>
          </p:cNvSpPr>
          <p:nvPr>
            <p:ph idx="1"/>
          </p:nvPr>
        </p:nvSpPr>
        <p:spPr/>
        <p:txBody>
          <a:bodyPr>
            <a:normAutofit/>
          </a:bodyPr>
          <a:lstStyle/>
          <a:p>
            <a:r>
              <a:rPr lang="en-US" sz="3200" dirty="0" smtClean="0"/>
              <a:t>Claim administrator sent a FROI 00 transaction to report a lost time injury and then filed a SROI IP transaction when indemnity payments began.  After a brief return, the employee went back out of work and the claim administrator sent a SROI RB transaction to report the resumption of indemnity benefits.  The RB transaction was rejected.</a:t>
            </a:r>
          </a:p>
        </p:txBody>
      </p:sp>
      <p:sp>
        <p:nvSpPr>
          <p:cNvPr id="4" name="Slide Number Placeholder 3"/>
          <p:cNvSpPr>
            <a:spLocks noGrp="1"/>
          </p:cNvSpPr>
          <p:nvPr>
            <p:ph type="sldNum" sz="quarter" idx="12"/>
          </p:nvPr>
        </p:nvSpPr>
        <p:spPr/>
        <p:txBody>
          <a:bodyPr/>
          <a:lstStyle/>
          <a:p>
            <a:fld id="{49565A35-BF1F-4345-B456-4D29F1280597}" type="slidenum">
              <a:rPr lang="en-US" smtClean="0"/>
              <a:pPr/>
              <a:t>85</a:t>
            </a:fld>
            <a:endParaRPr lang="en-US"/>
          </a:p>
        </p:txBody>
      </p:sp>
    </p:spTree>
    <p:extLst>
      <p:ext uri="{BB962C8B-B14F-4D97-AF65-F5344CB8AC3E}">
        <p14:creationId xmlns:p14="http://schemas.microsoft.com/office/powerpoint/2010/main" val="1476678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EDI Exercise 6</a:t>
            </a:r>
            <a:endParaRPr lang="en-US" dirty="0"/>
          </a:p>
        </p:txBody>
      </p:sp>
      <p:sp>
        <p:nvSpPr>
          <p:cNvPr id="3" name="Content Placeholder 2"/>
          <p:cNvSpPr>
            <a:spLocks noGrp="1"/>
          </p:cNvSpPr>
          <p:nvPr>
            <p:ph idx="1"/>
          </p:nvPr>
        </p:nvSpPr>
        <p:spPr/>
        <p:txBody>
          <a:bodyPr>
            <a:normAutofit/>
          </a:bodyPr>
          <a:lstStyle/>
          <a:p>
            <a:pPr marL="137160" indent="0">
              <a:buNone/>
            </a:pPr>
            <a:r>
              <a:rPr lang="en-US" sz="4400" dirty="0" smtClean="0"/>
              <a:t>Using the </a:t>
            </a:r>
            <a:r>
              <a:rPr lang="en-US" sz="4400" u="sng" dirty="0" smtClean="0"/>
              <a:t>Event Table</a:t>
            </a:r>
            <a:r>
              <a:rPr lang="en-US" sz="4400" dirty="0" smtClean="0"/>
              <a:t>:</a:t>
            </a:r>
          </a:p>
          <a:p>
            <a:pPr lvl="1"/>
            <a:r>
              <a:rPr lang="en-US" sz="4000" dirty="0" smtClean="0"/>
              <a:t>Why did the RB transaction reject?</a:t>
            </a:r>
          </a:p>
          <a:p>
            <a:pPr lvl="1"/>
            <a:r>
              <a:rPr lang="en-US" sz="4000" dirty="0" smtClean="0"/>
              <a:t>What needs to be done to correct the error?</a:t>
            </a:r>
          </a:p>
        </p:txBody>
      </p:sp>
      <p:sp>
        <p:nvSpPr>
          <p:cNvPr id="4" name="Slide Number Placeholder 3"/>
          <p:cNvSpPr>
            <a:spLocks noGrp="1"/>
          </p:cNvSpPr>
          <p:nvPr>
            <p:ph type="sldNum" sz="quarter" idx="12"/>
          </p:nvPr>
        </p:nvSpPr>
        <p:spPr/>
        <p:txBody>
          <a:bodyPr/>
          <a:lstStyle/>
          <a:p>
            <a:fld id="{49565A35-BF1F-4345-B456-4D29F1280597}" type="slidenum">
              <a:rPr lang="en-US" smtClean="0"/>
              <a:pPr/>
              <a:t>86</a:t>
            </a:fld>
            <a:endParaRPr lang="en-US"/>
          </a:p>
        </p:txBody>
      </p:sp>
    </p:spTree>
    <p:extLst>
      <p:ext uri="{BB962C8B-B14F-4D97-AF65-F5344CB8AC3E}">
        <p14:creationId xmlns:p14="http://schemas.microsoft.com/office/powerpoint/2010/main" val="610947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Making the Transition</a:t>
            </a:r>
            <a:endParaRPr lang="en-US" dirty="0"/>
          </a:p>
        </p:txBody>
      </p:sp>
      <p:sp>
        <p:nvSpPr>
          <p:cNvPr id="5" name="Content Placeholder 4"/>
          <p:cNvSpPr>
            <a:spLocks noGrp="1"/>
          </p:cNvSpPr>
          <p:nvPr>
            <p:ph idx="1"/>
          </p:nvPr>
        </p:nvSpPr>
        <p:spPr>
          <a:xfrm>
            <a:off x="457200" y="1600200"/>
            <a:ext cx="8229600" cy="5029200"/>
          </a:xfrm>
        </p:spPr>
        <p:txBody>
          <a:bodyPr>
            <a:normAutofit/>
          </a:bodyPr>
          <a:lstStyle/>
          <a:p>
            <a:endParaRPr lang="en-US" sz="1200" dirty="0" smtClean="0"/>
          </a:p>
          <a:p>
            <a:r>
              <a:rPr lang="en-US" sz="4400" dirty="0" smtClean="0"/>
              <a:t>Building a new system?</a:t>
            </a:r>
          </a:p>
          <a:p>
            <a:endParaRPr lang="en-US" sz="1200" dirty="0"/>
          </a:p>
          <a:p>
            <a:r>
              <a:rPr lang="en-US" sz="4400" dirty="0" smtClean="0"/>
              <a:t>Adapting an existing system?</a:t>
            </a:r>
          </a:p>
          <a:p>
            <a:endParaRPr lang="en-US" sz="1200" dirty="0"/>
          </a:p>
          <a:p>
            <a:r>
              <a:rPr lang="en-US" sz="4400" dirty="0" smtClean="0"/>
              <a:t>Utilizing a vendor system?</a:t>
            </a:r>
          </a:p>
          <a:p>
            <a:pPr lvl="2"/>
            <a:endParaRPr lang="en-US" dirty="0"/>
          </a:p>
        </p:txBody>
      </p:sp>
      <p:sp>
        <p:nvSpPr>
          <p:cNvPr id="2" name="Slide Number Placeholder 1"/>
          <p:cNvSpPr>
            <a:spLocks noGrp="1"/>
          </p:cNvSpPr>
          <p:nvPr>
            <p:ph type="sldNum" sz="quarter" idx="12"/>
          </p:nvPr>
        </p:nvSpPr>
        <p:spPr/>
        <p:txBody>
          <a:bodyPr/>
          <a:lstStyle/>
          <a:p>
            <a:fld id="{49565A35-BF1F-4345-B456-4D29F1280597}" type="slidenum">
              <a:rPr lang="en-US" smtClean="0"/>
              <a:pPr/>
              <a:t>87</a:t>
            </a:fld>
            <a:endParaRPr lang="en-US"/>
          </a:p>
        </p:txBody>
      </p:sp>
    </p:spTree>
    <p:extLst>
      <p:ext uri="{BB962C8B-B14F-4D97-AF65-F5344CB8AC3E}">
        <p14:creationId xmlns:p14="http://schemas.microsoft.com/office/powerpoint/2010/main" val="2994383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Roles and Responsibilities</a:t>
            </a:r>
            <a:endParaRPr lang="en-US" dirty="0"/>
          </a:p>
        </p:txBody>
      </p:sp>
      <p:sp>
        <p:nvSpPr>
          <p:cNvPr id="5" name="Content Placeholder 4"/>
          <p:cNvSpPr>
            <a:spLocks noGrp="1"/>
          </p:cNvSpPr>
          <p:nvPr>
            <p:ph idx="1"/>
          </p:nvPr>
        </p:nvSpPr>
        <p:spPr>
          <a:xfrm>
            <a:off x="457200" y="2133600"/>
            <a:ext cx="8229600" cy="5029200"/>
          </a:xfrm>
        </p:spPr>
        <p:txBody>
          <a:bodyPr numCol="2">
            <a:normAutofit/>
          </a:bodyPr>
          <a:lstStyle/>
          <a:p>
            <a:r>
              <a:rPr lang="en-US" dirty="0" smtClean="0"/>
              <a:t>Employees</a:t>
            </a:r>
          </a:p>
          <a:p>
            <a:r>
              <a:rPr lang="en-US" dirty="0" smtClean="0"/>
              <a:t>Employers</a:t>
            </a:r>
          </a:p>
          <a:p>
            <a:r>
              <a:rPr lang="en-US" dirty="0" smtClean="0"/>
              <a:t>Insurers</a:t>
            </a:r>
          </a:p>
          <a:p>
            <a:r>
              <a:rPr lang="en-US" dirty="0"/>
              <a:t>Trading Partners</a:t>
            </a:r>
          </a:p>
          <a:p>
            <a:r>
              <a:rPr lang="en-US" dirty="0"/>
              <a:t>Other Vendors</a:t>
            </a:r>
          </a:p>
          <a:p>
            <a:r>
              <a:rPr lang="en-US" dirty="0" smtClean="0"/>
              <a:t>Etc.</a:t>
            </a:r>
          </a:p>
          <a:p>
            <a:endParaRPr lang="en-US" dirty="0" smtClean="0"/>
          </a:p>
          <a:p>
            <a:endParaRPr lang="en-US" dirty="0"/>
          </a:p>
          <a:p>
            <a:endParaRPr lang="en-US" dirty="0" smtClean="0"/>
          </a:p>
          <a:p>
            <a:r>
              <a:rPr lang="en-US" dirty="0" smtClean="0"/>
              <a:t>Claim Administrators</a:t>
            </a:r>
          </a:p>
          <a:p>
            <a:pPr lvl="1"/>
            <a:r>
              <a:rPr lang="en-US" dirty="0" smtClean="0"/>
              <a:t>Claim Handlers</a:t>
            </a:r>
          </a:p>
          <a:p>
            <a:pPr lvl="1"/>
            <a:r>
              <a:rPr lang="en-US" dirty="0" smtClean="0"/>
              <a:t>Compliance Specialists</a:t>
            </a:r>
          </a:p>
          <a:p>
            <a:pPr lvl="1"/>
            <a:r>
              <a:rPr lang="en-US" dirty="0" smtClean="0"/>
              <a:t>Information Management</a:t>
            </a:r>
          </a:p>
          <a:p>
            <a:pPr lvl="2"/>
            <a:endParaRPr lang="en-US" dirty="0"/>
          </a:p>
        </p:txBody>
      </p:sp>
      <p:sp>
        <p:nvSpPr>
          <p:cNvPr id="2" name="Slide Number Placeholder 1"/>
          <p:cNvSpPr>
            <a:spLocks noGrp="1"/>
          </p:cNvSpPr>
          <p:nvPr>
            <p:ph type="sldNum" sz="quarter" idx="12"/>
          </p:nvPr>
        </p:nvSpPr>
        <p:spPr/>
        <p:txBody>
          <a:bodyPr/>
          <a:lstStyle/>
          <a:p>
            <a:fld id="{49565A35-BF1F-4345-B456-4D29F1280597}" type="slidenum">
              <a:rPr lang="en-US" smtClean="0"/>
              <a:pPr/>
              <a:t>88</a:t>
            </a:fld>
            <a:endParaRPr lang="en-US"/>
          </a:p>
        </p:txBody>
      </p:sp>
    </p:spTree>
    <p:extLst>
      <p:ext uri="{BB962C8B-B14F-4D97-AF65-F5344CB8AC3E}">
        <p14:creationId xmlns:p14="http://schemas.microsoft.com/office/powerpoint/2010/main" val="2432655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Roles and Responsibilities</a:t>
            </a:r>
            <a:endParaRPr lang="en-US" dirty="0"/>
          </a:p>
        </p:txBody>
      </p:sp>
      <p:sp>
        <p:nvSpPr>
          <p:cNvPr id="5" name="Content Placeholder 4"/>
          <p:cNvSpPr>
            <a:spLocks noGrp="1"/>
          </p:cNvSpPr>
          <p:nvPr>
            <p:ph idx="1"/>
          </p:nvPr>
        </p:nvSpPr>
        <p:spPr>
          <a:xfrm>
            <a:off x="457200" y="1600200"/>
            <a:ext cx="8229600" cy="4953000"/>
          </a:xfrm>
        </p:spPr>
        <p:txBody>
          <a:bodyPr>
            <a:normAutofit/>
          </a:bodyPr>
          <a:lstStyle/>
          <a:p>
            <a:pPr marL="685800" indent="-571500"/>
            <a:endParaRPr lang="en-US" sz="1400" dirty="0" smtClean="0"/>
          </a:p>
          <a:p>
            <a:pPr marL="685800" indent="-571500"/>
            <a:r>
              <a:rPr lang="en-US" sz="3600" dirty="0" smtClean="0"/>
              <a:t>“Front End” refers to what the end user sees and interacts with.</a:t>
            </a:r>
          </a:p>
          <a:p>
            <a:pPr marL="685800" indent="-571500"/>
            <a:endParaRPr lang="en-US" sz="900" dirty="0"/>
          </a:p>
          <a:p>
            <a:pPr marL="685800" indent="-571500"/>
            <a:r>
              <a:rPr lang="en-US" sz="3600" dirty="0" smtClean="0"/>
              <a:t>“Back end” refers to the computer software logic and applications that interpret end user interactions.</a:t>
            </a:r>
            <a:endParaRPr lang="en-US" sz="2800" dirty="0" smtClean="0"/>
          </a:p>
          <a:p>
            <a:pPr lvl="2"/>
            <a:endParaRPr lang="en-US" dirty="0"/>
          </a:p>
        </p:txBody>
      </p:sp>
      <p:sp>
        <p:nvSpPr>
          <p:cNvPr id="2" name="Slide Number Placeholder 1"/>
          <p:cNvSpPr>
            <a:spLocks noGrp="1"/>
          </p:cNvSpPr>
          <p:nvPr>
            <p:ph type="sldNum" sz="quarter" idx="12"/>
          </p:nvPr>
        </p:nvSpPr>
        <p:spPr/>
        <p:txBody>
          <a:bodyPr/>
          <a:lstStyle/>
          <a:p>
            <a:fld id="{49565A35-BF1F-4345-B456-4D29F1280597}" type="slidenum">
              <a:rPr lang="en-US" smtClean="0"/>
              <a:pPr/>
              <a:t>89</a:t>
            </a:fld>
            <a:endParaRPr lang="en-US"/>
          </a:p>
        </p:txBody>
      </p:sp>
    </p:spTree>
    <p:extLst>
      <p:ext uri="{BB962C8B-B14F-4D97-AF65-F5344CB8AC3E}">
        <p14:creationId xmlns:p14="http://schemas.microsoft.com/office/powerpoint/2010/main" val="17038491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IAIABC</a:t>
            </a:r>
            <a:endParaRPr lang="en-US" dirty="0"/>
          </a:p>
        </p:txBody>
      </p:sp>
      <p:sp>
        <p:nvSpPr>
          <p:cNvPr id="3" name="Content Placeholder 2"/>
          <p:cNvSpPr>
            <a:spLocks noGrp="1"/>
          </p:cNvSpPr>
          <p:nvPr>
            <p:ph idx="1"/>
          </p:nvPr>
        </p:nvSpPr>
        <p:spPr/>
        <p:txBody>
          <a:bodyPr>
            <a:normAutofit/>
          </a:bodyPr>
          <a:lstStyle/>
          <a:p>
            <a:r>
              <a:rPr lang="en-US" sz="3200" dirty="0" smtClean="0"/>
              <a:t>The </a:t>
            </a:r>
            <a:r>
              <a:rPr lang="en-US" sz="3200" dirty="0"/>
              <a:t>standards are developed and maintained through a consensus process that brings together </a:t>
            </a:r>
            <a:r>
              <a:rPr lang="en-US" sz="3200" dirty="0" smtClean="0"/>
              <a:t>volunteers from </a:t>
            </a:r>
            <a:r>
              <a:rPr lang="en-US" sz="3200" dirty="0"/>
              <a:t>jurisdictions, claim administrators, vendors, and others interested in participating</a:t>
            </a:r>
            <a:r>
              <a:rPr lang="en-US" sz="3200" dirty="0" smtClean="0"/>
              <a:t>.</a:t>
            </a:r>
          </a:p>
          <a:p>
            <a:r>
              <a:rPr lang="en-US" sz="3200" dirty="0" smtClean="0"/>
              <a:t>IAIABC EDI Claims Release 3 is the latest national standard for reporting claims information to jurisdictions.</a:t>
            </a:r>
            <a:endParaRPr lang="en-US" sz="3200" dirty="0"/>
          </a:p>
        </p:txBody>
      </p:sp>
      <p:sp>
        <p:nvSpPr>
          <p:cNvPr id="4" name="Slide Number Placeholder 3"/>
          <p:cNvSpPr>
            <a:spLocks noGrp="1"/>
          </p:cNvSpPr>
          <p:nvPr>
            <p:ph type="sldNum" sz="quarter" idx="12"/>
          </p:nvPr>
        </p:nvSpPr>
        <p:spPr/>
        <p:txBody>
          <a:bodyPr/>
          <a:lstStyle/>
          <a:p>
            <a:fld id="{49565A35-BF1F-4345-B456-4D29F1280597}" type="slidenum">
              <a:rPr lang="en-US" smtClean="0"/>
              <a:pPr/>
              <a:t>9</a:t>
            </a:fld>
            <a:endParaRPr lang="en-US"/>
          </a:p>
        </p:txBody>
      </p:sp>
    </p:spTree>
    <p:extLst>
      <p:ext uri="{BB962C8B-B14F-4D97-AF65-F5344CB8AC3E}">
        <p14:creationId xmlns:p14="http://schemas.microsoft.com/office/powerpoint/2010/main" val="444511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Roles and Responsibilities</a:t>
            </a:r>
            <a:endParaRPr lang="en-US" dirty="0"/>
          </a:p>
        </p:txBody>
      </p:sp>
      <p:sp>
        <p:nvSpPr>
          <p:cNvPr id="5" name="Content Placeholder 4"/>
          <p:cNvSpPr>
            <a:spLocks noGrp="1"/>
          </p:cNvSpPr>
          <p:nvPr>
            <p:ph idx="1"/>
          </p:nvPr>
        </p:nvSpPr>
        <p:spPr>
          <a:xfrm>
            <a:off x="457200" y="1600200"/>
            <a:ext cx="8229600" cy="4953000"/>
          </a:xfrm>
        </p:spPr>
        <p:txBody>
          <a:bodyPr>
            <a:normAutofit/>
          </a:bodyPr>
          <a:lstStyle/>
          <a:p>
            <a:pPr marL="114300" indent="0">
              <a:buNone/>
            </a:pPr>
            <a:r>
              <a:rPr lang="en-US" sz="3600" dirty="0"/>
              <a:t>What is “legal”, what is “technical” and what is “operations”?</a:t>
            </a:r>
          </a:p>
          <a:p>
            <a:pPr lvl="2"/>
            <a:r>
              <a:rPr lang="en-US" sz="2800" dirty="0"/>
              <a:t>Who is responsible for overseeing </a:t>
            </a:r>
            <a:r>
              <a:rPr lang="en-US" sz="2800" dirty="0" smtClean="0"/>
              <a:t>an </a:t>
            </a:r>
            <a:r>
              <a:rPr lang="en-US" sz="2800" dirty="0"/>
              <a:t>EDI vendor relationship?</a:t>
            </a:r>
          </a:p>
          <a:p>
            <a:pPr lvl="2"/>
            <a:r>
              <a:rPr lang="en-US" sz="2800" dirty="0"/>
              <a:t>How will electronic reports be triggered? Will reports auto-trigger or do they have to be triggered manually?</a:t>
            </a:r>
          </a:p>
          <a:p>
            <a:pPr lvl="2"/>
            <a:r>
              <a:rPr lang="en-US" sz="2800" dirty="0" smtClean="0"/>
              <a:t>Who is responsible to map the jurisdiction’s requirements to the claims-handling process?</a:t>
            </a:r>
          </a:p>
          <a:p>
            <a:pPr lvl="2"/>
            <a:endParaRPr lang="en-US" dirty="0"/>
          </a:p>
        </p:txBody>
      </p:sp>
      <p:sp>
        <p:nvSpPr>
          <p:cNvPr id="2" name="Slide Number Placeholder 1"/>
          <p:cNvSpPr>
            <a:spLocks noGrp="1"/>
          </p:cNvSpPr>
          <p:nvPr>
            <p:ph type="sldNum" sz="quarter" idx="12"/>
          </p:nvPr>
        </p:nvSpPr>
        <p:spPr/>
        <p:txBody>
          <a:bodyPr/>
          <a:lstStyle/>
          <a:p>
            <a:fld id="{49565A35-BF1F-4345-B456-4D29F1280597}" type="slidenum">
              <a:rPr lang="en-US" smtClean="0"/>
              <a:pPr/>
              <a:t>90</a:t>
            </a:fld>
            <a:endParaRPr lang="en-US"/>
          </a:p>
        </p:txBody>
      </p:sp>
    </p:spTree>
    <p:extLst>
      <p:ext uri="{BB962C8B-B14F-4D97-AF65-F5344CB8AC3E}">
        <p14:creationId xmlns:p14="http://schemas.microsoft.com/office/powerpoint/2010/main" val="16504547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Roles and Responsibilities</a:t>
            </a:r>
            <a:endParaRPr lang="en-US" dirty="0"/>
          </a:p>
        </p:txBody>
      </p:sp>
      <p:sp>
        <p:nvSpPr>
          <p:cNvPr id="5" name="Content Placeholder 4"/>
          <p:cNvSpPr>
            <a:spLocks noGrp="1"/>
          </p:cNvSpPr>
          <p:nvPr>
            <p:ph idx="1"/>
          </p:nvPr>
        </p:nvSpPr>
        <p:spPr>
          <a:xfrm>
            <a:off x="457200" y="1600200"/>
            <a:ext cx="8229600" cy="4953000"/>
          </a:xfrm>
        </p:spPr>
        <p:txBody>
          <a:bodyPr>
            <a:normAutofit/>
          </a:bodyPr>
          <a:lstStyle/>
          <a:p>
            <a:pPr marL="114300" indent="0">
              <a:buNone/>
            </a:pPr>
            <a:r>
              <a:rPr lang="en-US" sz="3600" dirty="0"/>
              <a:t>What is “legal”, what is “technical” and what is “operations”?</a:t>
            </a:r>
          </a:p>
          <a:p>
            <a:pPr lvl="2"/>
            <a:r>
              <a:rPr lang="en-US" sz="2800" dirty="0" smtClean="0"/>
              <a:t>Why can’t I see the </a:t>
            </a:r>
            <a:r>
              <a:rPr lang="en-US" sz="2800" dirty="0"/>
              <a:t>applicable DNs in my </a:t>
            </a:r>
            <a:r>
              <a:rPr lang="en-US" sz="2800" dirty="0" smtClean="0"/>
              <a:t>claims-handling </a:t>
            </a:r>
            <a:r>
              <a:rPr lang="en-US" sz="2800" dirty="0"/>
              <a:t>system(s)?</a:t>
            </a:r>
          </a:p>
          <a:p>
            <a:pPr lvl="2"/>
            <a:r>
              <a:rPr lang="en-US" sz="2800" dirty="0" smtClean="0"/>
              <a:t>Who receives the AKC report and who is responsible to monitor compliance and “fix” errors?</a:t>
            </a:r>
          </a:p>
          <a:p>
            <a:pPr lvl="2"/>
            <a:r>
              <a:rPr lang="en-US" sz="2800" dirty="0" smtClean="0"/>
              <a:t>Who is responsible for form distribution?</a:t>
            </a:r>
          </a:p>
          <a:p>
            <a:pPr lvl="2"/>
            <a:r>
              <a:rPr lang="en-US" sz="2800" dirty="0" smtClean="0"/>
              <a:t>Etc.</a:t>
            </a:r>
          </a:p>
          <a:p>
            <a:pPr lvl="2"/>
            <a:endParaRPr lang="en-US" dirty="0"/>
          </a:p>
        </p:txBody>
      </p:sp>
      <p:sp>
        <p:nvSpPr>
          <p:cNvPr id="2" name="Slide Number Placeholder 1"/>
          <p:cNvSpPr>
            <a:spLocks noGrp="1"/>
          </p:cNvSpPr>
          <p:nvPr>
            <p:ph type="sldNum" sz="quarter" idx="12"/>
          </p:nvPr>
        </p:nvSpPr>
        <p:spPr/>
        <p:txBody>
          <a:bodyPr/>
          <a:lstStyle/>
          <a:p>
            <a:fld id="{49565A35-BF1F-4345-B456-4D29F1280597}" type="slidenum">
              <a:rPr lang="en-US" smtClean="0"/>
              <a:pPr/>
              <a:t>91</a:t>
            </a:fld>
            <a:endParaRPr lang="en-US"/>
          </a:p>
        </p:txBody>
      </p:sp>
    </p:spTree>
    <p:extLst>
      <p:ext uri="{BB962C8B-B14F-4D97-AF65-F5344CB8AC3E}">
        <p14:creationId xmlns:p14="http://schemas.microsoft.com/office/powerpoint/2010/main" val="2263950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Roles and Responsibilities</a:t>
            </a:r>
            <a:endParaRPr lang="en-US" dirty="0"/>
          </a:p>
        </p:txBody>
      </p:sp>
      <p:sp>
        <p:nvSpPr>
          <p:cNvPr id="5" name="Content Placeholder 4"/>
          <p:cNvSpPr>
            <a:spLocks noGrp="1"/>
          </p:cNvSpPr>
          <p:nvPr>
            <p:ph idx="1"/>
          </p:nvPr>
        </p:nvSpPr>
        <p:spPr>
          <a:xfrm>
            <a:off x="457200" y="1600200"/>
            <a:ext cx="8229600" cy="4953000"/>
          </a:xfrm>
        </p:spPr>
        <p:txBody>
          <a:bodyPr>
            <a:normAutofit/>
          </a:bodyPr>
          <a:lstStyle/>
          <a:p>
            <a:pPr marL="114300" indent="0">
              <a:buNone/>
            </a:pPr>
            <a:endParaRPr lang="en-US" sz="3600" dirty="0" smtClean="0"/>
          </a:p>
          <a:p>
            <a:pPr marL="114300" indent="0" algn="ctr">
              <a:buNone/>
            </a:pPr>
            <a:r>
              <a:rPr lang="en-US" sz="3600" dirty="0" smtClean="0"/>
              <a:t>Effective EDI claims handling is a successful partnership among legal, technical and operations personnel.</a:t>
            </a:r>
            <a:endParaRPr lang="en-US" sz="2800" dirty="0" smtClean="0"/>
          </a:p>
          <a:p>
            <a:pPr lvl="2"/>
            <a:endParaRPr lang="en-US" dirty="0"/>
          </a:p>
        </p:txBody>
      </p:sp>
      <p:sp>
        <p:nvSpPr>
          <p:cNvPr id="2" name="Slide Number Placeholder 1"/>
          <p:cNvSpPr>
            <a:spLocks noGrp="1"/>
          </p:cNvSpPr>
          <p:nvPr>
            <p:ph type="sldNum" sz="quarter" idx="12"/>
          </p:nvPr>
        </p:nvSpPr>
        <p:spPr/>
        <p:txBody>
          <a:bodyPr/>
          <a:lstStyle/>
          <a:p>
            <a:fld id="{49565A35-BF1F-4345-B456-4D29F1280597}" type="slidenum">
              <a:rPr lang="en-US" smtClean="0"/>
              <a:pPr/>
              <a:t>92</a:t>
            </a:fld>
            <a:endParaRPr lang="en-US"/>
          </a:p>
        </p:txBody>
      </p:sp>
    </p:spTree>
    <p:extLst>
      <p:ext uri="{BB962C8B-B14F-4D97-AF65-F5344CB8AC3E}">
        <p14:creationId xmlns:p14="http://schemas.microsoft.com/office/powerpoint/2010/main" val="529208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Other Considerations – </a:t>
            </a:r>
            <a:br>
              <a:rPr lang="en-US" dirty="0" smtClean="0"/>
            </a:br>
            <a:r>
              <a:rPr lang="en-US" dirty="0" smtClean="0"/>
              <a:t>Acquired Claims Processing</a:t>
            </a:r>
            <a:endParaRPr lang="en-US" dirty="0"/>
          </a:p>
        </p:txBody>
      </p:sp>
      <p:sp>
        <p:nvSpPr>
          <p:cNvPr id="3" name="Content Placeholder 2"/>
          <p:cNvSpPr>
            <a:spLocks noGrp="1"/>
          </p:cNvSpPr>
          <p:nvPr>
            <p:ph idx="1"/>
          </p:nvPr>
        </p:nvSpPr>
        <p:spPr>
          <a:xfrm>
            <a:off x="457200" y="1600200"/>
            <a:ext cx="8229600" cy="4953000"/>
          </a:xfrm>
        </p:spPr>
        <p:txBody>
          <a:bodyPr>
            <a:normAutofit/>
          </a:bodyPr>
          <a:lstStyle/>
          <a:p>
            <a:r>
              <a:rPr lang="en-US" sz="3200" dirty="0" smtClean="0"/>
              <a:t>An acquired claim is any existing claim (open or closed) taken over from a prior claim administrator.   </a:t>
            </a:r>
            <a:endParaRPr lang="en-US" sz="3200" dirty="0"/>
          </a:p>
          <a:p>
            <a:r>
              <a:rPr lang="en-US" sz="3200" dirty="0" smtClean="0"/>
              <a:t>The first filing on all acquired claims must be either a FROI AQ or a FROI AU.</a:t>
            </a:r>
            <a:r>
              <a:rPr lang="en-US" sz="3200" dirty="0"/>
              <a:t> </a:t>
            </a:r>
            <a:endParaRPr lang="en-US" sz="3200" dirty="0" smtClean="0"/>
          </a:p>
          <a:p>
            <a:r>
              <a:rPr lang="en-US" sz="3200" dirty="0" smtClean="0"/>
              <a:t>Payment information received from prior claim administrator, use OBT codes:</a:t>
            </a:r>
          </a:p>
          <a:p>
            <a:pPr lvl="1"/>
            <a:r>
              <a:rPr lang="en-US" sz="2800" dirty="0" smtClean="0"/>
              <a:t>430 – unallocated prior indemnity benefits</a:t>
            </a:r>
          </a:p>
          <a:p>
            <a:pPr lvl="1"/>
            <a:r>
              <a:rPr lang="en-US" sz="2800" dirty="0" smtClean="0"/>
              <a:t>440 – unallocated prior medical benefits</a:t>
            </a:r>
            <a:endParaRPr lang="en-US" sz="2800" dirty="0"/>
          </a:p>
          <a:p>
            <a:endParaRPr lang="en-US" dirty="0"/>
          </a:p>
        </p:txBody>
      </p:sp>
      <p:sp>
        <p:nvSpPr>
          <p:cNvPr id="4" name="Slide Number Placeholder 3"/>
          <p:cNvSpPr>
            <a:spLocks noGrp="1"/>
          </p:cNvSpPr>
          <p:nvPr>
            <p:ph type="sldNum" sz="quarter" idx="12"/>
          </p:nvPr>
        </p:nvSpPr>
        <p:spPr/>
        <p:txBody>
          <a:bodyPr/>
          <a:lstStyle/>
          <a:p>
            <a:fld id="{49565A35-BF1F-4345-B456-4D29F1280597}" type="slidenum">
              <a:rPr lang="en-US" smtClean="0"/>
              <a:pPr/>
              <a:t>93</a:t>
            </a:fld>
            <a:endParaRPr lang="en-US"/>
          </a:p>
        </p:txBody>
      </p:sp>
    </p:spTree>
    <p:extLst>
      <p:ext uri="{BB962C8B-B14F-4D97-AF65-F5344CB8AC3E}">
        <p14:creationId xmlns:p14="http://schemas.microsoft.com/office/powerpoint/2010/main" val="20529877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Acquired Claims Processing</a:t>
            </a:r>
            <a:br>
              <a:rPr lang="en-US" dirty="0" smtClean="0"/>
            </a:br>
            <a:r>
              <a:rPr lang="en-US" dirty="0" smtClean="0"/>
              <a:t>Pop Quiz</a:t>
            </a:r>
            <a:endParaRPr lang="en-US" dirty="0"/>
          </a:p>
        </p:txBody>
      </p:sp>
      <p:sp>
        <p:nvSpPr>
          <p:cNvPr id="3" name="Content Placeholder 2"/>
          <p:cNvSpPr>
            <a:spLocks noGrp="1"/>
          </p:cNvSpPr>
          <p:nvPr>
            <p:ph idx="1"/>
          </p:nvPr>
        </p:nvSpPr>
        <p:spPr>
          <a:xfrm>
            <a:off x="457200" y="1600200"/>
            <a:ext cx="8229600" cy="4953000"/>
          </a:xfrm>
        </p:spPr>
        <p:txBody>
          <a:bodyPr>
            <a:normAutofit/>
          </a:bodyPr>
          <a:lstStyle/>
          <a:p>
            <a:r>
              <a:rPr lang="en-US" sz="3200" dirty="0" smtClean="0"/>
              <a:t>If the jurisdiction rejects the AQ transaction because it can’t find a match in its database, what report must the claim administration file on the acquired claim?</a:t>
            </a:r>
          </a:p>
          <a:p>
            <a:endParaRPr lang="en-US" sz="900" dirty="0" smtClean="0"/>
          </a:p>
          <a:p>
            <a:r>
              <a:rPr lang="en-US" sz="3200" dirty="0" smtClean="0"/>
              <a:t>What MTC must the acquiring claim administrator file to report it first indemnity payment on the acquired claim? </a:t>
            </a:r>
            <a:endParaRPr lang="en-US" sz="3200" dirty="0"/>
          </a:p>
          <a:p>
            <a:endParaRPr lang="en-US" dirty="0"/>
          </a:p>
        </p:txBody>
      </p:sp>
      <p:sp>
        <p:nvSpPr>
          <p:cNvPr id="4" name="Slide Number Placeholder 3"/>
          <p:cNvSpPr>
            <a:spLocks noGrp="1"/>
          </p:cNvSpPr>
          <p:nvPr>
            <p:ph type="sldNum" sz="quarter" idx="12"/>
          </p:nvPr>
        </p:nvSpPr>
        <p:spPr/>
        <p:txBody>
          <a:bodyPr/>
          <a:lstStyle/>
          <a:p>
            <a:fld id="{49565A35-BF1F-4345-B456-4D29F1280597}" type="slidenum">
              <a:rPr lang="en-US" smtClean="0"/>
              <a:pPr/>
              <a:t>94</a:t>
            </a:fld>
            <a:endParaRPr lang="en-US"/>
          </a:p>
        </p:txBody>
      </p:sp>
    </p:spTree>
    <p:extLst>
      <p:ext uri="{BB962C8B-B14F-4D97-AF65-F5344CB8AC3E}">
        <p14:creationId xmlns:p14="http://schemas.microsoft.com/office/powerpoint/2010/main" val="4040795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Other Considerations – </a:t>
            </a:r>
            <a:br>
              <a:rPr lang="en-US" dirty="0" smtClean="0"/>
            </a:br>
            <a:r>
              <a:rPr lang="en-US" dirty="0" smtClean="0"/>
              <a:t>“Full Denials”</a:t>
            </a:r>
            <a:endParaRPr lang="en-US" dirty="0"/>
          </a:p>
        </p:txBody>
      </p:sp>
      <p:sp>
        <p:nvSpPr>
          <p:cNvPr id="3" name="Content Placeholder 2"/>
          <p:cNvSpPr>
            <a:spLocks noGrp="1"/>
          </p:cNvSpPr>
          <p:nvPr>
            <p:ph idx="1"/>
          </p:nvPr>
        </p:nvSpPr>
        <p:spPr>
          <a:xfrm>
            <a:off x="457200" y="1600200"/>
            <a:ext cx="8229600" cy="4953000"/>
          </a:xfrm>
        </p:spPr>
        <p:txBody>
          <a:bodyPr>
            <a:normAutofit/>
          </a:bodyPr>
          <a:lstStyle/>
          <a:p>
            <a:pPr marL="137160" indent="0">
              <a:buNone/>
            </a:pPr>
            <a:r>
              <a:rPr lang="en-US" sz="3200" dirty="0" smtClean="0"/>
              <a:t>A “full” denial (FROI 04 or SROI 04) on a medical only (Claim Type Code M), notification only (Claim Type Code N), or became medical only (Claim Type Code B) claim DOES NOT deny a future claim for compensation.</a:t>
            </a:r>
          </a:p>
          <a:p>
            <a:pPr lvl="1"/>
            <a:r>
              <a:rPr lang="en-US" sz="2800" dirty="0" smtClean="0"/>
              <a:t>In other words, if a claim becomes Lost Time/Indemnity (Claim Type Code L), you must file a SROI 04 or SROI PD to dispute the claim for compensation.</a:t>
            </a:r>
            <a:endParaRPr lang="en-US" sz="2800" dirty="0"/>
          </a:p>
        </p:txBody>
      </p:sp>
      <p:sp>
        <p:nvSpPr>
          <p:cNvPr id="4" name="Slide Number Placeholder 3"/>
          <p:cNvSpPr>
            <a:spLocks noGrp="1"/>
          </p:cNvSpPr>
          <p:nvPr>
            <p:ph type="sldNum" sz="quarter" idx="12"/>
          </p:nvPr>
        </p:nvSpPr>
        <p:spPr/>
        <p:txBody>
          <a:bodyPr/>
          <a:lstStyle/>
          <a:p>
            <a:fld id="{49565A35-BF1F-4345-B456-4D29F1280597}" type="slidenum">
              <a:rPr lang="en-US" smtClean="0"/>
              <a:pPr/>
              <a:t>95</a:t>
            </a:fld>
            <a:endParaRPr lang="en-US"/>
          </a:p>
        </p:txBody>
      </p:sp>
    </p:spTree>
    <p:extLst>
      <p:ext uri="{BB962C8B-B14F-4D97-AF65-F5344CB8AC3E}">
        <p14:creationId xmlns:p14="http://schemas.microsoft.com/office/powerpoint/2010/main" val="2341658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Other Considerations – </a:t>
            </a:r>
            <a:br>
              <a:rPr lang="en-US" dirty="0" smtClean="0"/>
            </a:br>
            <a:r>
              <a:rPr lang="en-US" dirty="0" smtClean="0"/>
              <a:t>“Legacy Claims”</a:t>
            </a:r>
            <a:endParaRPr lang="en-US" dirty="0"/>
          </a:p>
        </p:txBody>
      </p:sp>
      <p:sp>
        <p:nvSpPr>
          <p:cNvPr id="3" name="Content Placeholder 2"/>
          <p:cNvSpPr>
            <a:spLocks noGrp="1"/>
          </p:cNvSpPr>
          <p:nvPr>
            <p:ph idx="1"/>
          </p:nvPr>
        </p:nvSpPr>
        <p:spPr>
          <a:xfrm>
            <a:off x="457200" y="1600200"/>
            <a:ext cx="8229600" cy="4953000"/>
          </a:xfrm>
        </p:spPr>
        <p:txBody>
          <a:bodyPr>
            <a:normAutofit fontScale="92500" lnSpcReduction="10000"/>
          </a:bodyPr>
          <a:lstStyle/>
          <a:p>
            <a:r>
              <a:rPr lang="en-US" dirty="0" smtClean="0"/>
              <a:t>A </a:t>
            </a:r>
            <a:r>
              <a:rPr lang="en-US" dirty="0"/>
              <a:t>legacy claim is any claim (regardless whether open or closed) that already exists in the WCB database and has been assigned a JCN or WCB# prior to the implementation of claims EDI reporting.   </a:t>
            </a:r>
          </a:p>
          <a:p>
            <a:r>
              <a:rPr lang="en-US" dirty="0" smtClean="0"/>
              <a:t>When </a:t>
            </a:r>
            <a:r>
              <a:rPr lang="en-US" dirty="0"/>
              <a:t>a SROI is due based on the Maine Workers’ Compensation Board Event Table contained in the Appendix of this rule and no electronic reports have been filed yet, the trading partner may submit the initial electronic transmission without regard to sequencing edits, data elements not previously required on paper forms and without regard to form filing penalties. </a:t>
            </a:r>
          </a:p>
        </p:txBody>
      </p:sp>
      <p:sp>
        <p:nvSpPr>
          <p:cNvPr id="4" name="Slide Number Placeholder 3"/>
          <p:cNvSpPr>
            <a:spLocks noGrp="1"/>
          </p:cNvSpPr>
          <p:nvPr>
            <p:ph type="sldNum" sz="quarter" idx="12"/>
          </p:nvPr>
        </p:nvSpPr>
        <p:spPr/>
        <p:txBody>
          <a:bodyPr/>
          <a:lstStyle/>
          <a:p>
            <a:fld id="{49565A35-BF1F-4345-B456-4D29F1280597}" type="slidenum">
              <a:rPr lang="en-US" smtClean="0"/>
              <a:pPr/>
              <a:t>96</a:t>
            </a:fld>
            <a:endParaRPr lang="en-US"/>
          </a:p>
        </p:txBody>
      </p:sp>
    </p:spTree>
    <p:extLst>
      <p:ext uri="{BB962C8B-B14F-4D97-AF65-F5344CB8AC3E}">
        <p14:creationId xmlns:p14="http://schemas.microsoft.com/office/powerpoint/2010/main" val="10874808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Other Considerations – </a:t>
            </a:r>
            <a:br>
              <a:rPr lang="en-US" dirty="0" smtClean="0"/>
            </a:br>
            <a:r>
              <a:rPr lang="en-US" dirty="0" smtClean="0"/>
              <a:t>Form Distribution</a:t>
            </a:r>
            <a:endParaRPr lang="en-US" dirty="0"/>
          </a:p>
        </p:txBody>
      </p:sp>
      <p:sp>
        <p:nvSpPr>
          <p:cNvPr id="3" name="Content Placeholder 2"/>
          <p:cNvSpPr>
            <a:spLocks noGrp="1"/>
          </p:cNvSpPr>
          <p:nvPr>
            <p:ph idx="1"/>
          </p:nvPr>
        </p:nvSpPr>
        <p:spPr/>
        <p:txBody>
          <a:bodyPr>
            <a:noAutofit/>
          </a:bodyPr>
          <a:lstStyle/>
          <a:p>
            <a:r>
              <a:rPr lang="en-US" sz="3200" dirty="0" smtClean="0"/>
              <a:t>Paper forms – distribute to: Worker’s Compensation Board, employee, and employer.</a:t>
            </a:r>
          </a:p>
          <a:p>
            <a:r>
              <a:rPr lang="en-US" sz="3200" dirty="0" smtClean="0"/>
              <a:t>Electronic reports – upon acceptance (TA), certain transactions will return a PDF form that must be distributed to the employee, employer, and provider (if applicable) within one business day of the form’s transmission to the claim administrator.</a:t>
            </a:r>
            <a:endParaRPr lang="en-US" sz="3200" dirty="0"/>
          </a:p>
        </p:txBody>
      </p:sp>
      <p:sp>
        <p:nvSpPr>
          <p:cNvPr id="4" name="Slide Number Placeholder 3"/>
          <p:cNvSpPr>
            <a:spLocks noGrp="1"/>
          </p:cNvSpPr>
          <p:nvPr>
            <p:ph type="sldNum" sz="quarter" idx="12"/>
          </p:nvPr>
        </p:nvSpPr>
        <p:spPr/>
        <p:txBody>
          <a:bodyPr/>
          <a:lstStyle/>
          <a:p>
            <a:fld id="{49565A35-BF1F-4345-B456-4D29F1280597}" type="slidenum">
              <a:rPr lang="en-US" smtClean="0"/>
              <a:pPr/>
              <a:t>97</a:t>
            </a:fld>
            <a:endParaRPr lang="en-US"/>
          </a:p>
        </p:txBody>
      </p:sp>
    </p:spTree>
    <p:extLst>
      <p:ext uri="{BB962C8B-B14F-4D97-AF65-F5344CB8AC3E}">
        <p14:creationId xmlns:p14="http://schemas.microsoft.com/office/powerpoint/2010/main" val="235708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EDI Review</a:t>
            </a:r>
            <a:endParaRPr lang="en-US" dirty="0"/>
          </a:p>
        </p:txBody>
      </p:sp>
      <p:sp>
        <p:nvSpPr>
          <p:cNvPr id="4" name="Subtitle 3"/>
          <p:cNvSpPr>
            <a:spLocks noGrp="1"/>
          </p:cNvSpPr>
          <p:nvPr>
            <p:ph type="subTitle" idx="1"/>
          </p:nvPr>
        </p:nvSpPr>
        <p:spPr/>
        <p:txBody>
          <a:bodyPr/>
          <a:lstStyle/>
          <a:p>
            <a:r>
              <a:rPr lang="en-US" dirty="0" smtClean="0"/>
              <a:t>A Brave New World</a:t>
            </a:r>
            <a:endParaRPr lang="en-US" dirty="0"/>
          </a:p>
        </p:txBody>
      </p:sp>
    </p:spTree>
    <p:extLst>
      <p:ext uri="{BB962C8B-B14F-4D97-AF65-F5344CB8AC3E}">
        <p14:creationId xmlns:p14="http://schemas.microsoft.com/office/powerpoint/2010/main" val="3432608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EDI Review</a:t>
            </a:r>
            <a:endParaRPr lang="en-US" dirty="0"/>
          </a:p>
        </p:txBody>
      </p:sp>
      <p:sp>
        <p:nvSpPr>
          <p:cNvPr id="3" name="Content Placeholder 2"/>
          <p:cNvSpPr>
            <a:spLocks noGrp="1"/>
          </p:cNvSpPr>
          <p:nvPr>
            <p:ph idx="1"/>
          </p:nvPr>
        </p:nvSpPr>
        <p:spPr/>
        <p:txBody>
          <a:bodyPr>
            <a:noAutofit/>
          </a:bodyPr>
          <a:lstStyle/>
          <a:p>
            <a:pPr marL="742950" indent="-742950">
              <a:buFont typeface="+mj-lt"/>
              <a:buAutoNum type="arabicPeriod"/>
            </a:pPr>
            <a:r>
              <a:rPr lang="en-US" sz="4000" dirty="0" smtClean="0">
                <a:effectLst>
                  <a:outerShdw blurRad="38100" dist="38100" dir="2700000" algn="tl">
                    <a:srgbClr val="000000">
                      <a:alpha val="43137"/>
                    </a:srgbClr>
                  </a:outerShdw>
                </a:effectLst>
              </a:rPr>
              <a:t>Name the three basic steps in EDI reporting</a:t>
            </a:r>
          </a:p>
          <a:p>
            <a:pPr marL="742950" indent="-742950">
              <a:buFont typeface="+mj-lt"/>
              <a:buAutoNum type="arabicPeriod"/>
            </a:pPr>
            <a:endParaRPr lang="en-US" sz="900" dirty="0">
              <a:effectLst>
                <a:outerShdw blurRad="38100" dist="38100" dir="2700000" algn="tl">
                  <a:srgbClr val="000000">
                    <a:alpha val="43137"/>
                  </a:srgbClr>
                </a:outerShdw>
              </a:effectLst>
            </a:endParaRPr>
          </a:p>
          <a:p>
            <a:pPr marL="742950" indent="-742950">
              <a:buFont typeface="+mj-lt"/>
              <a:buAutoNum type="arabicPeriod"/>
            </a:pPr>
            <a:r>
              <a:rPr lang="en-US" sz="4000" dirty="0" smtClean="0">
                <a:effectLst>
                  <a:outerShdw blurRad="38100" dist="38100" dir="2700000" algn="tl">
                    <a:srgbClr val="000000">
                      <a:alpha val="43137"/>
                    </a:srgbClr>
                  </a:outerShdw>
                </a:effectLst>
              </a:rPr>
              <a:t>Recognize common EDI acronyms and define common EDI terms</a:t>
            </a:r>
          </a:p>
          <a:p>
            <a:pPr marL="742950" indent="-742950">
              <a:buFont typeface="+mj-lt"/>
              <a:buAutoNum type="arabicPeriod"/>
            </a:pPr>
            <a:endParaRPr lang="en-US" sz="900" dirty="0" smtClean="0">
              <a:effectLst>
                <a:outerShdw blurRad="38100" dist="38100" dir="2700000" algn="tl">
                  <a:srgbClr val="000000">
                    <a:alpha val="43137"/>
                  </a:srgbClr>
                </a:outerShdw>
              </a:effectLst>
            </a:endParaRPr>
          </a:p>
          <a:p>
            <a:pPr marL="742950" indent="-742950">
              <a:buFont typeface="+mj-lt"/>
              <a:buAutoNum type="arabicPeriod"/>
            </a:pPr>
            <a:r>
              <a:rPr lang="en-US" sz="4000" dirty="0" smtClean="0">
                <a:effectLst>
                  <a:outerShdw blurRad="38100" dist="38100" dir="2700000" algn="tl">
                    <a:srgbClr val="000000">
                      <a:alpha val="43137"/>
                    </a:srgbClr>
                  </a:outerShdw>
                </a:effectLst>
              </a:rPr>
              <a:t>List the transaction processing documents</a:t>
            </a:r>
            <a:endParaRPr lang="en-US" sz="4400"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49565A35-BF1F-4345-B456-4D29F1280597}" type="slidenum">
              <a:rPr lang="en-US" smtClean="0"/>
              <a:pPr/>
              <a:t>99</a:t>
            </a:fld>
            <a:endParaRPr lang="en-US"/>
          </a:p>
        </p:txBody>
      </p:sp>
    </p:spTree>
    <p:extLst>
      <p:ext uri="{BB962C8B-B14F-4D97-AF65-F5344CB8AC3E}">
        <p14:creationId xmlns:p14="http://schemas.microsoft.com/office/powerpoint/2010/main" val="3792372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BAEB92F-B35A-4BD8-A5A6-3467DA456CB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Apex</Template>
  <TotalTime>1978</TotalTime>
  <Words>4596</Words>
  <Application>Microsoft Office PowerPoint</Application>
  <PresentationFormat>On-screen Show (4:3)</PresentationFormat>
  <Paragraphs>602</Paragraphs>
  <Slides>100</Slides>
  <Notes>17</Notes>
  <HiddenSlides>0</HiddenSlides>
  <MMClips>0</MMClips>
  <ScaleCrop>false</ScaleCrop>
  <HeadingPairs>
    <vt:vector size="4" baseType="variant">
      <vt:variant>
        <vt:lpstr>Theme</vt:lpstr>
      </vt:variant>
      <vt:variant>
        <vt:i4>1</vt:i4>
      </vt:variant>
      <vt:variant>
        <vt:lpstr>Slide Titles</vt:lpstr>
      </vt:variant>
      <vt:variant>
        <vt:i4>100</vt:i4>
      </vt:variant>
    </vt:vector>
  </HeadingPairs>
  <TitlesOfParts>
    <vt:vector size="101" baseType="lpstr">
      <vt:lpstr>Apex</vt:lpstr>
      <vt:lpstr>Maine Workers’ Compensation Board</vt:lpstr>
      <vt:lpstr>Introductions</vt:lpstr>
      <vt:lpstr>Training Agenda</vt:lpstr>
      <vt:lpstr>Training Goals</vt:lpstr>
      <vt:lpstr>Training Goals</vt:lpstr>
      <vt:lpstr>Introduction to EDI</vt:lpstr>
      <vt:lpstr>What is EDI?</vt:lpstr>
      <vt:lpstr>IAIABC</vt:lpstr>
      <vt:lpstr>IAIABC</vt:lpstr>
      <vt:lpstr>Note of Caution</vt:lpstr>
      <vt:lpstr>State of Maine</vt:lpstr>
      <vt:lpstr>State of Maine</vt:lpstr>
      <vt:lpstr>State of Maine EDI Contacts</vt:lpstr>
      <vt:lpstr>Introduction to EDI Reporting</vt:lpstr>
      <vt:lpstr>Introduction to EDI Reporting</vt:lpstr>
      <vt:lpstr>Introduction to EDI Reporting</vt:lpstr>
      <vt:lpstr>Fundamentals of EDI Reporting</vt:lpstr>
      <vt:lpstr>Key Definitions</vt:lpstr>
      <vt:lpstr>Key Definitions</vt:lpstr>
      <vt:lpstr>Key Definitions</vt:lpstr>
      <vt:lpstr>Key Definitions</vt:lpstr>
      <vt:lpstr>Key Definitions</vt:lpstr>
      <vt:lpstr>Key Definitions</vt:lpstr>
      <vt:lpstr>Key Definitions</vt:lpstr>
      <vt:lpstr>Key Definitions</vt:lpstr>
      <vt:lpstr>Key Definitions</vt:lpstr>
      <vt:lpstr>EDI Data Flow</vt:lpstr>
      <vt:lpstr>EDI Data Flow</vt:lpstr>
      <vt:lpstr>Transaction Processing Documents</vt:lpstr>
      <vt:lpstr>Implementation Guides</vt:lpstr>
      <vt:lpstr>Implementation Guides</vt:lpstr>
      <vt:lpstr>Data Dictionary</vt:lpstr>
      <vt:lpstr>Trading Partner Tables</vt:lpstr>
      <vt:lpstr>Event Table</vt:lpstr>
      <vt:lpstr>Event Table</vt:lpstr>
      <vt:lpstr>Event Table</vt:lpstr>
      <vt:lpstr>SROI Maintenance Type Codes (MTC)</vt:lpstr>
      <vt:lpstr>SROI Maintenance Type Codes (MTC)</vt:lpstr>
      <vt:lpstr>Event Table Pop Quiz</vt:lpstr>
      <vt:lpstr>Element Requirement Table</vt:lpstr>
      <vt:lpstr>Element Requirement Table</vt:lpstr>
      <vt:lpstr>Element Requirement Table</vt:lpstr>
      <vt:lpstr>Element Requirement Table</vt:lpstr>
      <vt:lpstr>Element Requirement Table   Pop Quiz</vt:lpstr>
      <vt:lpstr>Benefit Segments</vt:lpstr>
      <vt:lpstr>Benefit Segments</vt:lpstr>
      <vt:lpstr>“Event” Benefit Segment</vt:lpstr>
      <vt:lpstr>“Sweep” Benefit Segment</vt:lpstr>
      <vt:lpstr>“Sweep” Benefit Segment</vt:lpstr>
      <vt:lpstr>“Sweep” Benefit Segment</vt:lpstr>
      <vt:lpstr>Edit Matrix Table</vt:lpstr>
      <vt:lpstr>Edit Matrix Table</vt:lpstr>
      <vt:lpstr>Edit Matrix Table</vt:lpstr>
      <vt:lpstr>Edit Matrix Table</vt:lpstr>
      <vt:lpstr>Acknowledgement Report</vt:lpstr>
      <vt:lpstr>Acknowledgement Report</vt:lpstr>
      <vt:lpstr>Acknowledgement Report  True or False</vt:lpstr>
      <vt:lpstr>EDI and Claims Handling</vt:lpstr>
      <vt:lpstr>PowerPoint Presentation</vt:lpstr>
      <vt:lpstr>Putting the Puzzle Together</vt:lpstr>
      <vt:lpstr>Putting the Puzzle Together</vt:lpstr>
      <vt:lpstr>Putting the Puzzle Together</vt:lpstr>
      <vt:lpstr>Putting the Puzzle Together</vt:lpstr>
      <vt:lpstr>Putting the Puzzle Together</vt:lpstr>
      <vt:lpstr>Consent Between ER and EE</vt:lpstr>
      <vt:lpstr>Consent Between ER and EE</vt:lpstr>
      <vt:lpstr>Certificate of Discontinuance or Reduction</vt:lpstr>
      <vt:lpstr>Certificate of Discontinuance or Reduction</vt:lpstr>
      <vt:lpstr>Lump Sum Settlement</vt:lpstr>
      <vt:lpstr>EDI Exercise 1</vt:lpstr>
      <vt:lpstr>EDI Exercise 1</vt:lpstr>
      <vt:lpstr>EDI Exercise 2</vt:lpstr>
      <vt:lpstr>EDI Exercise 2</vt:lpstr>
      <vt:lpstr>EDI Exercise 3</vt:lpstr>
      <vt:lpstr>EDI Exercise 3</vt:lpstr>
      <vt:lpstr>EDI Acknowledgements</vt:lpstr>
      <vt:lpstr>EDI Acknowledgements</vt:lpstr>
      <vt:lpstr>Transaction Rejected</vt:lpstr>
      <vt:lpstr>Transaction Accepted</vt:lpstr>
      <vt:lpstr>Transaction Sequencing</vt:lpstr>
      <vt:lpstr>EDI Exercise 4</vt:lpstr>
      <vt:lpstr>EDI Exercise 4</vt:lpstr>
      <vt:lpstr>EDI Exercise 5</vt:lpstr>
      <vt:lpstr>EDI Exercise 5</vt:lpstr>
      <vt:lpstr>EDI Exercise 6</vt:lpstr>
      <vt:lpstr>EDI Exercise 6</vt:lpstr>
      <vt:lpstr>Making the Transition</vt:lpstr>
      <vt:lpstr>Roles and Responsibilities</vt:lpstr>
      <vt:lpstr>Roles and Responsibilities</vt:lpstr>
      <vt:lpstr>Roles and Responsibilities</vt:lpstr>
      <vt:lpstr>Roles and Responsibilities</vt:lpstr>
      <vt:lpstr>Roles and Responsibilities</vt:lpstr>
      <vt:lpstr>Other Considerations –  Acquired Claims Processing</vt:lpstr>
      <vt:lpstr>Acquired Claims Processing Pop Quiz</vt:lpstr>
      <vt:lpstr>Other Considerations –  “Full Denials”</vt:lpstr>
      <vt:lpstr>Other Considerations –  “Legacy Claims”</vt:lpstr>
      <vt:lpstr>Other Considerations –  Form Distribution</vt:lpstr>
      <vt:lpstr>EDI Review</vt:lpstr>
      <vt:lpstr>EDI Review</vt:lpstr>
      <vt:lpstr>EDI Review</vt:lpstr>
    </vt:vector>
  </TitlesOfParts>
  <Company>State of Maine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Maine Workers’ Compensation Board</dc:title>
  <dc:creator>Barriere, Kimberlee</dc:creator>
  <dc:description>2010 abstract powerpoint template from presentationpro.com</dc:description>
  <cp:lastModifiedBy>Gordon Davis</cp:lastModifiedBy>
  <cp:revision>178</cp:revision>
  <cp:lastPrinted>2015-03-26T13:19:06Z</cp:lastPrinted>
  <dcterms:created xsi:type="dcterms:W3CDTF">2014-11-07T18:22:43Z</dcterms:created>
  <dcterms:modified xsi:type="dcterms:W3CDTF">2015-03-27T11:21:47Z</dcterms:modified>
  <cp:category>2010 abstract curves</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TC018813609991</vt:lpwstr>
  </property>
</Properties>
</file>